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17"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6" r:id="rId19"/>
    <p:sldId id="277" r:id="rId20"/>
    <p:sldId id="279" r:id="rId21"/>
    <p:sldId id="280" r:id="rId22"/>
    <p:sldId id="286" r:id="rId23"/>
    <p:sldId id="281" r:id="rId24"/>
    <p:sldId id="282" r:id="rId25"/>
    <p:sldId id="283" r:id="rId26"/>
    <p:sldId id="284" r:id="rId27"/>
    <p:sldId id="285" r:id="rId28"/>
  </p:sldIdLst>
  <p:sldSz cx="6858000" cy="9144000" type="screen4x3"/>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ma akgün" initials="sa" lastIdx="1" clrIdx="0">
    <p:extLst>
      <p:ext uri="{19B8F6BF-5375-455C-9EA6-DF929625EA0E}">
        <p15:presenceInfo xmlns:p15="http://schemas.microsoft.com/office/powerpoint/2012/main" userId="sema akgü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7" d="100"/>
          <a:sy n="77" d="100"/>
        </p:scale>
        <p:origin x="1752" y="-3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vl1pPr>
          </a:lstStyle>
          <a:p>
            <a:fld id="{5A199475-333F-4580-BFB8-171768FDD9A5}" type="datetimeFigureOut">
              <a:rPr lang="tr-TR" smtClean="0"/>
              <a:pPr/>
              <a:t>3.06.2020</a:t>
            </a:fld>
            <a:endParaRPr lang="tr-TR"/>
          </a:p>
        </p:txBody>
      </p:sp>
      <p:sp>
        <p:nvSpPr>
          <p:cNvPr id="4" name="3 Slayt Görüntüsü Yer Tutucusu"/>
          <p:cNvSpPr>
            <a:spLocks noGrp="1" noRot="1" noChangeAspect="1"/>
          </p:cNvSpPr>
          <p:nvPr>
            <p:ph type="sldImg" idx="2"/>
          </p:nvPr>
        </p:nvSpPr>
        <p:spPr>
          <a:xfrm>
            <a:off x="1982788" y="746125"/>
            <a:ext cx="2795587" cy="37274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a:defRPr sz="1200"/>
            </a:lvl1pPr>
          </a:lstStyle>
          <a:p>
            <a:fld id="{7289C21A-16C7-4077-B221-E2D53715ED26}" type="slidenum">
              <a:rPr lang="tr-TR" smtClean="0"/>
              <a:pPr/>
              <a:t>‹#›</a:t>
            </a:fld>
            <a:endParaRPr lang="tr-TR"/>
          </a:p>
        </p:txBody>
      </p:sp>
    </p:spTree>
    <p:extLst>
      <p:ext uri="{BB962C8B-B14F-4D97-AF65-F5344CB8AC3E}">
        <p14:creationId xmlns:p14="http://schemas.microsoft.com/office/powerpoint/2010/main" val="76912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289C21A-16C7-4077-B221-E2D53715ED26}" type="slidenum">
              <a:rPr lang="tr-TR" smtClean="0"/>
              <a:pPr/>
              <a:t>12</a:t>
            </a:fld>
            <a:endParaRPr lang="tr-TR"/>
          </a:p>
        </p:txBody>
      </p:sp>
    </p:spTree>
    <p:extLst>
      <p:ext uri="{BB962C8B-B14F-4D97-AF65-F5344CB8AC3E}">
        <p14:creationId xmlns:p14="http://schemas.microsoft.com/office/powerpoint/2010/main" val="244436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144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219202"/>
            <a:ext cx="5210345" cy="4651021"/>
          </a:xfrm>
        </p:spPr>
        <p:txBody>
          <a:bodyPr anchor="b">
            <a:normAutofit/>
          </a:bodyPr>
          <a:lstStyle>
            <a:lvl1pPr algn="r">
              <a:defRPr sz="405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193179" y="5870222"/>
            <a:ext cx="4321922" cy="1819375"/>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494330" y="8156449"/>
            <a:ext cx="643105" cy="486833"/>
          </a:xfrm>
        </p:spPr>
        <p:txBody>
          <a:bodyPr/>
          <a:lstStyle/>
          <a:p>
            <a:fld id="{CCAFD28E-1B69-4479-B800-8813077486F6}" type="datetimeFigureOut">
              <a:rPr lang="tr-TR" smtClean="0"/>
              <a:pPr/>
              <a:t>3.06.2020</a:t>
            </a:fld>
            <a:endParaRPr lang="tr-TR"/>
          </a:p>
        </p:txBody>
      </p:sp>
      <p:sp>
        <p:nvSpPr>
          <p:cNvPr id="5" name="Footer Placeholder 4"/>
          <p:cNvSpPr>
            <a:spLocks noGrp="1"/>
          </p:cNvSpPr>
          <p:nvPr>
            <p:ph type="ftr" sz="quarter" idx="11"/>
          </p:nvPr>
        </p:nvSpPr>
        <p:spPr>
          <a:xfrm>
            <a:off x="2717800" y="8156449"/>
            <a:ext cx="2707079" cy="486833"/>
          </a:xfrm>
        </p:spPr>
        <p:txBody>
          <a:bodyPr/>
          <a:lstStyle/>
          <a:p>
            <a:endParaRPr lang="tr-TR"/>
          </a:p>
        </p:txBody>
      </p:sp>
      <p:sp>
        <p:nvSpPr>
          <p:cNvPr id="6" name="Slide Number Placeholder 5"/>
          <p:cNvSpPr>
            <a:spLocks noGrp="1"/>
          </p:cNvSpPr>
          <p:nvPr>
            <p:ph type="sldNum" sz="quarter" idx="12"/>
          </p:nvPr>
        </p:nvSpPr>
        <p:spPr>
          <a:xfrm>
            <a:off x="6206490" y="8156449"/>
            <a:ext cx="308610" cy="486833"/>
          </a:xfrm>
        </p:spPr>
        <p:txBody>
          <a:bodyPr/>
          <a:lstStyle/>
          <a:p>
            <a:fld id="{E6E5FF99-3E90-4E1C-82BF-EE0DE276B78B}" type="slidenum">
              <a:rPr lang="tr-TR" smtClean="0"/>
              <a:pPr/>
              <a:t>‹#›</a:t>
            </a:fld>
            <a:endParaRPr lang="tr-TR"/>
          </a:p>
        </p:txBody>
      </p:sp>
      <p:sp>
        <p:nvSpPr>
          <p:cNvPr id="23" name="Freeform 12"/>
          <p:cNvSpPr/>
          <p:nvPr/>
        </p:nvSpPr>
        <p:spPr bwMode="auto">
          <a:xfrm>
            <a:off x="152400" y="5029200"/>
            <a:ext cx="271463" cy="120651"/>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420291" y="5156201"/>
            <a:ext cx="46435" cy="107951"/>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91483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310487"/>
            <a:ext cx="5636993" cy="755651"/>
          </a:xfrm>
        </p:spPr>
        <p:txBody>
          <a:bodyPr anchor="b">
            <a:normAutofit/>
          </a:bodyPr>
          <a:lstStyle>
            <a:lvl1pPr algn="ctr">
              <a:defRPr sz="18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42482" y="1242816"/>
            <a:ext cx="4628299" cy="42199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4" name="Text Placeholder 3"/>
          <p:cNvSpPr>
            <a:spLocks noGrp="1"/>
          </p:cNvSpPr>
          <p:nvPr>
            <p:ph type="body" sz="half" idx="2"/>
          </p:nvPr>
        </p:nvSpPr>
        <p:spPr>
          <a:xfrm>
            <a:off x="835143" y="7066137"/>
            <a:ext cx="5636993" cy="658283"/>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CAFD28E-1B69-4479-B800-8813077486F6}" type="datetimeFigureOut">
              <a:rPr lang="tr-TR" smtClean="0"/>
              <a:pPr/>
              <a:t>3.06.2020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358047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14400"/>
            <a:ext cx="5636993" cy="4064000"/>
          </a:xfrm>
        </p:spPr>
        <p:txBody>
          <a:bodyPr anchor="ctr">
            <a:normAutofit/>
          </a:bodyPr>
          <a:lstStyle>
            <a:lvl1pPr algn="ctr">
              <a:defRPr sz="2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5143" y="5791200"/>
            <a:ext cx="5636994" cy="19304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CAFD28E-1B69-4479-B800-8813077486F6}" type="datetimeFigureOut">
              <a:rPr lang="tr-TR" smtClean="0"/>
              <a:pPr/>
              <a:t>3.06.2020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271036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150698"/>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6129148" y="3759199"/>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070056" y="914402"/>
            <a:ext cx="5230586" cy="3657599"/>
          </a:xfrm>
        </p:spPr>
        <p:txBody>
          <a:bodyPr anchor="ctr">
            <a:normAutofit/>
          </a:bodyPr>
          <a:lstStyle>
            <a:lvl1pPr algn="ctr">
              <a:defRPr sz="24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198676" y="4571999"/>
            <a:ext cx="4973346" cy="508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835143" y="5791200"/>
            <a:ext cx="5636993" cy="19304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CAFD28E-1B69-4479-B800-8813077486F6}" type="datetimeFigureOut">
              <a:rPr lang="tr-TR" smtClean="0"/>
              <a:pPr/>
              <a:t>3.06.2020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3310934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411441"/>
            <a:ext cx="5636992" cy="1958400"/>
          </a:xfrm>
        </p:spPr>
        <p:txBody>
          <a:bodyPr anchor="b">
            <a:normAutofit/>
          </a:bodyPr>
          <a:lstStyle>
            <a:lvl1pPr algn="r">
              <a:defRPr sz="2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5143" y="6369841"/>
            <a:ext cx="5636993" cy="11472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CAFD28E-1B69-4479-B800-8813077486F6}" type="datetimeFigureOut">
              <a:rPr lang="tr-TR" smtClean="0"/>
              <a:pPr/>
              <a:t>3.06.2020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107481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150698"/>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6129148" y="3759199"/>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070056" y="914402"/>
            <a:ext cx="5230586" cy="3657599"/>
          </a:xfrm>
        </p:spPr>
        <p:txBody>
          <a:bodyPr anchor="ctr">
            <a:normAutofit/>
          </a:bodyPr>
          <a:lstStyle>
            <a:lvl1pPr algn="ctr">
              <a:defRPr sz="24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835144" y="5181600"/>
            <a:ext cx="5636993" cy="1185333"/>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835143" y="6366933"/>
            <a:ext cx="5636993" cy="1354667"/>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CAFD28E-1B69-4479-B800-8813077486F6}" type="datetimeFigureOut">
              <a:rPr lang="tr-TR" smtClean="0"/>
              <a:pPr/>
              <a:t>3.06.2020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4199571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14402"/>
            <a:ext cx="5636993" cy="3636433"/>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835143" y="4673600"/>
            <a:ext cx="5636994" cy="11176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835143" y="5791200"/>
            <a:ext cx="5636994" cy="19304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CAFD28E-1B69-4479-B800-8813077486F6}" type="datetimeFigureOut">
              <a:rPr lang="tr-TR" smtClean="0"/>
              <a:pPr/>
              <a:t>3.06.2020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579192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AFD28E-1B69-4479-B800-8813077486F6}" type="datetimeFigureOut">
              <a:rPr lang="tr-TR" smtClean="0"/>
              <a:pPr/>
              <a:t>3.06.2020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246343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14400"/>
            <a:ext cx="996092" cy="68072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5143" y="914400"/>
            <a:ext cx="4512280" cy="68072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AFD28E-1B69-4479-B800-8813077486F6}" type="datetimeFigureOut">
              <a:rPr lang="tr-TR" smtClean="0"/>
              <a:pPr/>
              <a:t>3.06.2020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322166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09601"/>
            <a:ext cx="5778500" cy="26416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736600" y="3556000"/>
            <a:ext cx="5778500" cy="444375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5508247" y="8144232"/>
            <a:ext cx="643105" cy="486833"/>
          </a:xfrm>
        </p:spPr>
        <p:txBody>
          <a:bodyPr/>
          <a:lstStyle/>
          <a:p>
            <a:fld id="{CCAFD28E-1B69-4479-B800-8813077486F6}" type="datetimeFigureOut">
              <a:rPr lang="tr-TR" smtClean="0"/>
              <a:pPr/>
              <a:t>3.06.2020</a:t>
            </a:fld>
            <a:endParaRPr lang="tr-TR"/>
          </a:p>
        </p:txBody>
      </p:sp>
      <p:sp>
        <p:nvSpPr>
          <p:cNvPr id="5" name="Footer Placeholder 4"/>
          <p:cNvSpPr>
            <a:spLocks noGrp="1"/>
          </p:cNvSpPr>
          <p:nvPr>
            <p:ph type="ftr" sz="quarter" idx="11"/>
          </p:nvPr>
        </p:nvSpPr>
        <p:spPr>
          <a:xfrm>
            <a:off x="1479486" y="8144232"/>
            <a:ext cx="3985888" cy="486833"/>
          </a:xfrm>
        </p:spPr>
        <p:txBody>
          <a:bodyPr/>
          <a:lstStyle/>
          <a:p>
            <a:endParaRPr lang="tr-TR"/>
          </a:p>
        </p:txBody>
      </p:sp>
      <p:sp>
        <p:nvSpPr>
          <p:cNvPr id="6" name="Slide Number Placeholder 5"/>
          <p:cNvSpPr>
            <a:spLocks noGrp="1"/>
          </p:cNvSpPr>
          <p:nvPr>
            <p:ph type="sldNum" sz="quarter" idx="12"/>
          </p:nvPr>
        </p:nvSpPr>
        <p:spPr>
          <a:xfrm>
            <a:off x="6194226" y="8144232"/>
            <a:ext cx="320875" cy="486833"/>
          </a:xfrm>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2326915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555998"/>
            <a:ext cx="5024854" cy="3146761"/>
          </a:xfrm>
        </p:spPr>
        <p:txBody>
          <a:bodyPr anchor="b"/>
          <a:lstStyle>
            <a:lvl1pPr algn="r">
              <a:defRPr sz="3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90248" y="6702760"/>
            <a:ext cx="5024852" cy="11472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CAFD28E-1B69-4479-B800-8813077486F6}" type="datetimeFigureOut">
              <a:rPr lang="tr-TR" smtClean="0"/>
              <a:pPr/>
              <a:t>3.06.2020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6204988" y="8154761"/>
            <a:ext cx="310112" cy="486833"/>
          </a:xfrm>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217995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14402"/>
            <a:ext cx="5778500" cy="2336799"/>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6600" y="3556000"/>
            <a:ext cx="2804922" cy="449156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710178" y="3556000"/>
            <a:ext cx="2804922" cy="446243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CAFD28E-1B69-4479-B800-8813077486F6}" type="datetimeFigureOut">
              <a:rPr lang="tr-TR" smtClean="0"/>
              <a:pPr/>
              <a:t>3.06.2020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367075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97111" y="3544711"/>
            <a:ext cx="2592218" cy="768349"/>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835142" y="4447115"/>
            <a:ext cx="2754186" cy="355367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71282" y="3556000"/>
            <a:ext cx="2600855" cy="768349"/>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3717950" y="4447115"/>
            <a:ext cx="2754186" cy="355367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CAFD28E-1B69-4479-B800-8813077486F6}" type="datetimeFigureOut">
              <a:rPr lang="tr-TR" smtClean="0"/>
              <a:pPr/>
              <a:t>3.06.2020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386989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CAFD28E-1B69-4479-B800-8813077486F6}" type="datetimeFigureOut">
              <a:rPr lang="tr-TR" smtClean="0"/>
              <a:pPr/>
              <a:t>3.06.2020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206483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FD28E-1B69-4479-B800-8813077486F6}" type="datetimeFigureOut">
              <a:rPr lang="tr-TR" smtClean="0"/>
              <a:pPr/>
              <a:t>3.06.2020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321877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133600"/>
            <a:ext cx="1996901" cy="1828800"/>
          </a:xfrm>
        </p:spPr>
        <p:txBody>
          <a:bodyPr anchor="b">
            <a:normAutofit/>
          </a:bodyPr>
          <a:lstStyle>
            <a:lvl1pPr algn="ctr">
              <a:defRPr sz="1800" b="0"/>
            </a:lvl1pPr>
          </a:lstStyle>
          <a:p>
            <a:r>
              <a:rPr lang="tr-TR"/>
              <a:t>Asıl başlık stilini düzenlemek için tıklayın</a:t>
            </a:r>
            <a:endParaRPr lang="en-US" dirty="0"/>
          </a:p>
        </p:txBody>
      </p:sp>
      <p:sp>
        <p:nvSpPr>
          <p:cNvPr id="3" name="Content Placeholder 2"/>
          <p:cNvSpPr>
            <a:spLocks noGrp="1"/>
          </p:cNvSpPr>
          <p:nvPr>
            <p:ph idx="1"/>
          </p:nvPr>
        </p:nvSpPr>
        <p:spPr>
          <a:xfrm>
            <a:off x="2960665" y="914401"/>
            <a:ext cx="3511472" cy="68072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5143" y="3962400"/>
            <a:ext cx="1996901" cy="24384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CAFD28E-1B69-4479-B800-8813077486F6}" type="datetimeFigureOut">
              <a:rPr lang="tr-TR" smtClean="0"/>
              <a:pPr/>
              <a:t>3.06.2020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52959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336799"/>
            <a:ext cx="3053009" cy="1828800"/>
          </a:xfrm>
        </p:spPr>
        <p:txBody>
          <a:bodyPr anchor="b">
            <a:normAutofit/>
          </a:bodyPr>
          <a:lstStyle>
            <a:lvl1pPr algn="ctr">
              <a:defRPr sz="21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4273122" y="1219200"/>
            <a:ext cx="1846028" cy="6096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4" name="Text Placeholder 3"/>
          <p:cNvSpPr>
            <a:spLocks noGrp="1"/>
          </p:cNvSpPr>
          <p:nvPr>
            <p:ph type="body" sz="half" idx="2"/>
          </p:nvPr>
        </p:nvSpPr>
        <p:spPr>
          <a:xfrm>
            <a:off x="834250" y="4165599"/>
            <a:ext cx="3053009" cy="24384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CAFD28E-1B69-4479-B800-8813077486F6}" type="datetimeFigureOut">
              <a:rPr lang="tr-TR" smtClean="0"/>
              <a:pPr/>
              <a:t>3.06.2020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E5FF99-3E90-4E1C-82BF-EE0DE276B78B}" type="slidenum">
              <a:rPr lang="tr-TR" smtClean="0"/>
              <a:pPr/>
              <a:t>‹#›</a:t>
            </a:fld>
            <a:endParaRPr lang="tr-TR"/>
          </a:p>
        </p:txBody>
      </p:sp>
    </p:spTree>
    <p:extLst>
      <p:ext uri="{BB962C8B-B14F-4D97-AF65-F5344CB8AC3E}">
        <p14:creationId xmlns:p14="http://schemas.microsoft.com/office/powerpoint/2010/main" val="137387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1"/>
            <a:ext cx="1599010" cy="9144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09601"/>
            <a:ext cx="5778500" cy="2641600"/>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600" y="3556001"/>
            <a:ext cx="5778500" cy="4475993"/>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19010" y="8154761"/>
            <a:ext cx="643105" cy="4868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CCAFD28E-1B69-4479-B800-8813077486F6}" type="datetimeFigureOut">
              <a:rPr lang="tr-TR" smtClean="0"/>
              <a:pPr/>
              <a:t>3.06.2020</a:t>
            </a:fld>
            <a:endParaRPr lang="tr-TR"/>
          </a:p>
        </p:txBody>
      </p:sp>
      <p:sp>
        <p:nvSpPr>
          <p:cNvPr id="5" name="Footer Placeholder 4"/>
          <p:cNvSpPr>
            <a:spLocks noGrp="1"/>
          </p:cNvSpPr>
          <p:nvPr>
            <p:ph type="ftr" sz="quarter" idx="3"/>
          </p:nvPr>
        </p:nvSpPr>
        <p:spPr>
          <a:xfrm>
            <a:off x="1490248" y="8154761"/>
            <a:ext cx="3985888" cy="48683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6204988" y="8154761"/>
            <a:ext cx="310112" cy="4868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E6E5FF99-3E90-4E1C-82BF-EE0DE276B78B}" type="slidenum">
              <a:rPr lang="tr-TR" smtClean="0"/>
              <a:pPr/>
              <a:t>‹#›</a:t>
            </a:fld>
            <a:endParaRPr lang="tr-TR"/>
          </a:p>
        </p:txBody>
      </p:sp>
    </p:spTree>
    <p:extLst>
      <p:ext uri="{BB962C8B-B14F-4D97-AF65-F5344CB8AC3E}">
        <p14:creationId xmlns:p14="http://schemas.microsoft.com/office/powerpoint/2010/main" val="1171092405"/>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g"/><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gumusdereortaokulu.meb.k12.tr/" TargetMode="External"/><Relationship Id="rId2" Type="http://schemas.openxmlformats.org/officeDocument/2006/relationships/hyperlink" Target="http://www.gumusdereilkokulu.meb.k12.tr/" TargetMode="External"/><Relationship Id="rId1" Type="http://schemas.openxmlformats.org/officeDocument/2006/relationships/slideLayout" Target="../slideLayouts/slideLayout8.xml"/><Relationship Id="rId5" Type="http://schemas.openxmlformats.org/officeDocument/2006/relationships/hyperlink" Target="mailto:739148@meb.k12.tr" TargetMode="External"/><Relationship Id="rId4" Type="http://schemas.openxmlformats.org/officeDocument/2006/relationships/hyperlink" Target="mailto:739153@meb.k12.t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2348880" y="4788024"/>
            <a:ext cx="4320480" cy="3672408"/>
          </a:xfrm>
        </p:spPr>
        <p:txBody>
          <a:bodyPr/>
          <a:lstStyle/>
          <a:p>
            <a:pPr algn="ctr"/>
            <a:r>
              <a:rPr lang="tr-TR" sz="2800" dirty="0">
                <a:solidFill>
                  <a:schemeClr val="accent3">
                    <a:lumMod val="75000"/>
                  </a:schemeClr>
                </a:solidFill>
              </a:rPr>
              <a:t>GÜMÜŞDERE İLKOKULU VE ORTAOKULU</a:t>
            </a:r>
            <a:br>
              <a:rPr lang="tr-TR" sz="2800" dirty="0">
                <a:solidFill>
                  <a:schemeClr val="accent3">
                    <a:lumMod val="75000"/>
                  </a:schemeClr>
                </a:solidFill>
              </a:rPr>
            </a:br>
            <a:br>
              <a:rPr lang="tr-TR" sz="2800" dirty="0">
                <a:solidFill>
                  <a:schemeClr val="accent3">
                    <a:lumMod val="75000"/>
                  </a:schemeClr>
                </a:solidFill>
              </a:rPr>
            </a:br>
            <a:br>
              <a:rPr lang="tr-TR" sz="2000" dirty="0">
                <a:solidFill>
                  <a:schemeClr val="accent3">
                    <a:lumMod val="75000"/>
                  </a:schemeClr>
                </a:solidFill>
              </a:rPr>
            </a:br>
            <a:r>
              <a:rPr lang="tr-TR" sz="2000" dirty="0">
                <a:solidFill>
                  <a:schemeClr val="accent3">
                    <a:lumMod val="75000"/>
                  </a:schemeClr>
                </a:solidFill>
              </a:rPr>
              <a:t>BRİFİNG DOSYASI</a:t>
            </a:r>
            <a:br>
              <a:rPr lang="tr-TR" sz="2000" dirty="0">
                <a:solidFill>
                  <a:schemeClr val="accent3">
                    <a:lumMod val="75000"/>
                  </a:schemeClr>
                </a:solidFill>
              </a:rPr>
            </a:br>
            <a:br>
              <a:rPr lang="tr-TR" dirty="0">
                <a:solidFill>
                  <a:schemeClr val="accent3">
                    <a:lumMod val="75000"/>
                  </a:schemeClr>
                </a:solidFill>
              </a:rPr>
            </a:br>
            <a:endParaRPr lang="tr-TR" dirty="0">
              <a:solidFill>
                <a:schemeClr val="accent3">
                  <a:lumMod val="75000"/>
                </a:schemeClr>
              </a:solidFill>
            </a:endParaRPr>
          </a:p>
        </p:txBody>
      </p:sp>
      <p:pic>
        <p:nvPicPr>
          <p:cNvPr id="7" name="6 İçerik Yer Tutucusu" descr="1040658_10151671429378891_520529671_o.jpg"/>
          <p:cNvPicPr>
            <a:picLocks noGrp="1" noChangeAspect="1"/>
          </p:cNvPicPr>
          <p:nvPr>
            <p:ph idx="1"/>
          </p:nvPr>
        </p:nvPicPr>
        <p:blipFill>
          <a:blip r:embed="rId2" cstate="print"/>
          <a:stretch>
            <a:fillRect/>
          </a:stretch>
        </p:blipFill>
        <p:spPr>
          <a:xfrm>
            <a:off x="2348880" y="1329733"/>
            <a:ext cx="4248472" cy="33862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10 Metin Yer Tutucusu"/>
          <p:cNvSpPr>
            <a:spLocks noGrp="1"/>
          </p:cNvSpPr>
          <p:nvPr>
            <p:ph type="body" sz="half" idx="2"/>
          </p:nvPr>
        </p:nvSpPr>
        <p:spPr>
          <a:xfrm>
            <a:off x="285750" y="3563888"/>
            <a:ext cx="1771650" cy="4604330"/>
          </a:xfrm>
        </p:spPr>
        <p:txBody>
          <a:bodyPr>
            <a:normAutofit/>
          </a:bodyPr>
          <a:lstStyle/>
          <a:p>
            <a:r>
              <a:rPr lang="tr-TR" sz="1400" b="1" dirty="0"/>
              <a:t>“Eğitimdir ki, bir milleti ya hür, şanlı yaşatır, </a:t>
            </a:r>
            <a:br>
              <a:rPr lang="tr-TR" sz="1400" b="1" dirty="0"/>
            </a:br>
            <a:r>
              <a:rPr lang="tr-TR" sz="1400" b="1" dirty="0"/>
              <a:t>ya da bir milleti esaret ve sefalete terk eder.”</a:t>
            </a:r>
          </a:p>
          <a:p>
            <a:endParaRPr lang="tr-TR" sz="1400" b="1" dirty="0"/>
          </a:p>
          <a:p>
            <a:r>
              <a:rPr lang="tr-TR" sz="1400" b="1" dirty="0"/>
              <a:t>Mustafa Kemal</a:t>
            </a:r>
            <a:br>
              <a:rPr lang="tr-TR" sz="1400" b="1" dirty="0"/>
            </a:br>
            <a:r>
              <a:rPr lang="tr-TR" sz="1400" b="1" dirty="0"/>
              <a:t>ATATÜRK</a:t>
            </a:r>
            <a:endParaRPr lang="tr-TR" sz="1400" dirty="0"/>
          </a:p>
        </p:txBody>
      </p:sp>
      <p:pic>
        <p:nvPicPr>
          <p:cNvPr id="10" name="9 Resim" descr="logo-transparan.gif"/>
          <p:cNvPicPr>
            <a:picLocks noChangeAspect="1"/>
          </p:cNvPicPr>
          <p:nvPr/>
        </p:nvPicPr>
        <p:blipFill>
          <a:blip r:embed="rId3" cstate="print"/>
          <a:stretch>
            <a:fillRect/>
          </a:stretch>
        </p:blipFill>
        <p:spPr>
          <a:xfrm>
            <a:off x="269228" y="1329733"/>
            <a:ext cx="1933912" cy="1933912"/>
          </a:xfrm>
          <a:prstGeom prst="rect">
            <a:avLst/>
          </a:prstGeom>
          <a:noFill/>
          <a:effectLst>
            <a:innerShdw blurRad="63500" dist="50800" dir="13500000">
              <a:prstClr val="black">
                <a:alpha val="50000"/>
              </a:prstClr>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5160" y="0"/>
            <a:ext cx="5778500" cy="1476103"/>
          </a:xfrm>
        </p:spPr>
        <p:txBody>
          <a:bodyPr>
            <a:normAutofit/>
          </a:bodyPr>
          <a:lstStyle/>
          <a:p>
            <a:r>
              <a:rPr lang="tr-TR" dirty="0"/>
              <a:t>Kurumda Okutulan Dersler</a:t>
            </a:r>
            <a:br>
              <a:rPr lang="tr-TR" dirty="0"/>
            </a:br>
            <a:r>
              <a:rPr lang="tr-TR" dirty="0"/>
              <a:t>(Tüm Sınıflar)</a:t>
            </a:r>
          </a:p>
        </p:txBody>
      </p:sp>
      <p:pic>
        <p:nvPicPr>
          <p:cNvPr id="3" name="Resim 2">
            <a:extLst>
              <a:ext uri="{FF2B5EF4-FFF2-40B4-BE49-F238E27FC236}">
                <a16:creationId xmlns:a16="http://schemas.microsoft.com/office/drawing/2014/main" id="{86294635-E873-4F90-9699-1C79FF289540}"/>
              </a:ext>
            </a:extLst>
          </p:cNvPr>
          <p:cNvPicPr>
            <a:picLocks noChangeAspect="1"/>
          </p:cNvPicPr>
          <p:nvPr/>
        </p:nvPicPr>
        <p:blipFill>
          <a:blip r:embed="rId2"/>
          <a:stretch>
            <a:fillRect/>
          </a:stretch>
        </p:blipFill>
        <p:spPr>
          <a:xfrm>
            <a:off x="209006" y="1188721"/>
            <a:ext cx="6648994" cy="70582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4856B2A-F7EF-419A-85BB-1462FD78D60A}"/>
              </a:ext>
            </a:extLst>
          </p:cNvPr>
          <p:cNvPicPr>
            <a:picLocks noChangeAspect="1"/>
          </p:cNvPicPr>
          <p:nvPr/>
        </p:nvPicPr>
        <p:blipFill>
          <a:blip r:embed="rId2"/>
          <a:stretch>
            <a:fillRect/>
          </a:stretch>
        </p:blipFill>
        <p:spPr>
          <a:xfrm>
            <a:off x="2036519" y="1059543"/>
            <a:ext cx="4632841" cy="6023428"/>
          </a:xfrm>
          <a:prstGeom prst="rect">
            <a:avLst/>
          </a:prstGeom>
        </p:spPr>
      </p:pic>
      <p:pic>
        <p:nvPicPr>
          <p:cNvPr id="3" name="Resim 2">
            <a:extLst>
              <a:ext uri="{FF2B5EF4-FFF2-40B4-BE49-F238E27FC236}">
                <a16:creationId xmlns:a16="http://schemas.microsoft.com/office/drawing/2014/main" id="{F92D7AA6-F126-4872-9E9C-2D7128D5AFB3}"/>
              </a:ext>
            </a:extLst>
          </p:cNvPr>
          <p:cNvPicPr>
            <a:picLocks noChangeAspect="1"/>
          </p:cNvPicPr>
          <p:nvPr/>
        </p:nvPicPr>
        <p:blipFill>
          <a:blip r:embed="rId3"/>
          <a:stretch>
            <a:fillRect/>
          </a:stretch>
        </p:blipFill>
        <p:spPr>
          <a:xfrm>
            <a:off x="438913" y="2891881"/>
            <a:ext cx="1347333" cy="55478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33EAEE78-5ADE-43C7-9E56-595D59C52E04}"/>
              </a:ext>
            </a:extLst>
          </p:cNvPr>
          <p:cNvPicPr>
            <a:picLocks noChangeAspect="1"/>
          </p:cNvPicPr>
          <p:nvPr/>
        </p:nvPicPr>
        <p:blipFill>
          <a:blip r:embed="rId3"/>
          <a:stretch>
            <a:fillRect/>
          </a:stretch>
        </p:blipFill>
        <p:spPr>
          <a:xfrm>
            <a:off x="2036521" y="1321827"/>
            <a:ext cx="4666915" cy="6500345"/>
          </a:xfrm>
          <a:prstGeom prst="rect">
            <a:avLst/>
          </a:prstGeom>
        </p:spPr>
      </p:pic>
      <p:pic>
        <p:nvPicPr>
          <p:cNvPr id="3" name="Resim 2">
            <a:extLst>
              <a:ext uri="{FF2B5EF4-FFF2-40B4-BE49-F238E27FC236}">
                <a16:creationId xmlns:a16="http://schemas.microsoft.com/office/drawing/2014/main" id="{423F5A81-C82E-4D84-9B6C-196642DBB087}"/>
              </a:ext>
            </a:extLst>
          </p:cNvPr>
          <p:cNvPicPr>
            <a:picLocks noChangeAspect="1"/>
          </p:cNvPicPr>
          <p:nvPr/>
        </p:nvPicPr>
        <p:blipFill>
          <a:blip r:embed="rId4"/>
          <a:stretch>
            <a:fillRect/>
          </a:stretch>
        </p:blipFill>
        <p:spPr>
          <a:xfrm>
            <a:off x="438913" y="2880430"/>
            <a:ext cx="1347333" cy="55478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 Metin Yer Tutucusu"/>
          <p:cNvSpPr>
            <a:spLocks noGrp="1"/>
          </p:cNvSpPr>
          <p:nvPr>
            <p:ph type="body" sz="half" idx="2"/>
          </p:nvPr>
        </p:nvSpPr>
        <p:spPr>
          <a:xfrm>
            <a:off x="2113904" y="121442"/>
            <a:ext cx="4555456" cy="346223"/>
          </a:xfrm>
        </p:spPr>
        <p:txBody>
          <a:bodyPr>
            <a:normAutofit/>
          </a:bodyPr>
          <a:lstStyle/>
          <a:p>
            <a:r>
              <a:rPr lang="tr-TR" sz="1600" b="1" dirty="0"/>
              <a:t>Kurumun Birimleri</a:t>
            </a:r>
          </a:p>
        </p:txBody>
      </p:sp>
      <p:pic>
        <p:nvPicPr>
          <p:cNvPr id="2" name="Resim 1">
            <a:extLst>
              <a:ext uri="{FF2B5EF4-FFF2-40B4-BE49-F238E27FC236}">
                <a16:creationId xmlns:a16="http://schemas.microsoft.com/office/drawing/2014/main" id="{88633FF0-8608-46E6-9077-9C5F2C0F03B9}"/>
              </a:ext>
            </a:extLst>
          </p:cNvPr>
          <p:cNvPicPr>
            <a:picLocks noChangeAspect="1"/>
          </p:cNvPicPr>
          <p:nvPr/>
        </p:nvPicPr>
        <p:blipFill>
          <a:blip r:embed="rId2"/>
          <a:stretch>
            <a:fillRect/>
          </a:stretch>
        </p:blipFill>
        <p:spPr>
          <a:xfrm>
            <a:off x="438913" y="2880400"/>
            <a:ext cx="1347333" cy="5547841"/>
          </a:xfrm>
          <a:prstGeom prst="rect">
            <a:avLst/>
          </a:prstGeom>
        </p:spPr>
      </p:pic>
      <p:sp>
        <p:nvSpPr>
          <p:cNvPr id="4" name="İçerik Yer Tutucusu 3">
            <a:extLst>
              <a:ext uri="{FF2B5EF4-FFF2-40B4-BE49-F238E27FC236}">
                <a16:creationId xmlns:a16="http://schemas.microsoft.com/office/drawing/2014/main" id="{35106E86-52F8-42B2-90D9-24CFDB983FBE}"/>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5DC854E7-58B1-4381-9CC7-8ABF95941922}"/>
              </a:ext>
            </a:extLst>
          </p:cNvPr>
          <p:cNvPicPr>
            <a:picLocks noChangeAspect="1"/>
          </p:cNvPicPr>
          <p:nvPr/>
        </p:nvPicPr>
        <p:blipFill>
          <a:blip r:embed="rId3"/>
          <a:stretch>
            <a:fillRect/>
          </a:stretch>
        </p:blipFill>
        <p:spPr>
          <a:xfrm>
            <a:off x="2113904" y="467665"/>
            <a:ext cx="4555456" cy="84314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Metin Yer Tutucusu"/>
          <p:cNvSpPr txBox="1">
            <a:spLocks/>
          </p:cNvSpPr>
          <p:nvPr/>
        </p:nvSpPr>
        <p:spPr>
          <a:xfrm>
            <a:off x="1112579" y="290005"/>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1" i="0" u="none" strike="noStrike" kern="1200" cap="none" spc="0" normalizeH="0" baseline="0" noProof="0" dirty="0">
                <a:ln>
                  <a:noFill/>
                </a:ln>
                <a:effectLst/>
                <a:uLnTx/>
                <a:uFillTx/>
                <a:latin typeface="+mn-lt"/>
                <a:ea typeface="+mn-ea"/>
                <a:cs typeface="+mn-cs"/>
              </a:rPr>
              <a:t>Kurumun Birimleri</a:t>
            </a:r>
          </a:p>
        </p:txBody>
      </p:sp>
      <p:pic>
        <p:nvPicPr>
          <p:cNvPr id="8" name="Resim 7">
            <a:extLst>
              <a:ext uri="{FF2B5EF4-FFF2-40B4-BE49-F238E27FC236}">
                <a16:creationId xmlns:a16="http://schemas.microsoft.com/office/drawing/2014/main" id="{E3C0BAFE-276A-44D4-AB97-E2283F41C0DD}"/>
              </a:ext>
            </a:extLst>
          </p:cNvPr>
          <p:cNvPicPr>
            <a:picLocks noChangeAspect="1"/>
          </p:cNvPicPr>
          <p:nvPr/>
        </p:nvPicPr>
        <p:blipFill>
          <a:blip r:embed="rId2"/>
          <a:stretch>
            <a:fillRect/>
          </a:stretch>
        </p:blipFill>
        <p:spPr>
          <a:xfrm>
            <a:off x="2182476" y="1211951"/>
            <a:ext cx="4486883" cy="6684528"/>
          </a:xfrm>
          <a:prstGeom prst="rect">
            <a:avLst/>
          </a:prstGeom>
        </p:spPr>
      </p:pic>
      <p:pic>
        <p:nvPicPr>
          <p:cNvPr id="2" name="Resim 1">
            <a:extLst>
              <a:ext uri="{FF2B5EF4-FFF2-40B4-BE49-F238E27FC236}">
                <a16:creationId xmlns:a16="http://schemas.microsoft.com/office/drawing/2014/main" id="{A80D1940-2409-4913-B851-63DC9F2DAFEE}"/>
              </a:ext>
            </a:extLst>
          </p:cNvPr>
          <p:cNvPicPr>
            <a:picLocks noChangeAspect="1"/>
          </p:cNvPicPr>
          <p:nvPr/>
        </p:nvPicPr>
        <p:blipFill>
          <a:blip r:embed="rId3"/>
          <a:stretch>
            <a:fillRect/>
          </a:stretch>
        </p:blipFill>
        <p:spPr>
          <a:xfrm>
            <a:off x="438912" y="2880431"/>
            <a:ext cx="1347333" cy="55478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etin Yer Tutucusu"/>
          <p:cNvSpPr>
            <a:spLocks noGrp="1"/>
          </p:cNvSpPr>
          <p:nvPr>
            <p:ph type="body" sz="half" idx="2"/>
          </p:nvPr>
        </p:nvSpPr>
        <p:spPr>
          <a:xfrm>
            <a:off x="454038" y="223382"/>
            <a:ext cx="5721294" cy="579258"/>
          </a:xfrm>
        </p:spPr>
        <p:txBody>
          <a:bodyPr>
            <a:normAutofit/>
          </a:bodyPr>
          <a:lstStyle/>
          <a:p>
            <a:r>
              <a:rPr lang="tr-TR" sz="1600" b="1" dirty="0"/>
              <a:t>Öğretmen , Öğrenci ve Sınıflara İlişkin istatistikler</a:t>
            </a:r>
          </a:p>
        </p:txBody>
      </p:sp>
      <p:pic>
        <p:nvPicPr>
          <p:cNvPr id="6" name="Resim 5">
            <a:extLst>
              <a:ext uri="{FF2B5EF4-FFF2-40B4-BE49-F238E27FC236}">
                <a16:creationId xmlns:a16="http://schemas.microsoft.com/office/drawing/2014/main" id="{7D597ABB-18C8-48E3-9F67-C32C2E177C30}"/>
              </a:ext>
            </a:extLst>
          </p:cNvPr>
          <p:cNvPicPr>
            <a:picLocks noChangeAspect="1"/>
          </p:cNvPicPr>
          <p:nvPr/>
        </p:nvPicPr>
        <p:blipFill>
          <a:blip r:embed="rId2"/>
          <a:stretch>
            <a:fillRect/>
          </a:stretch>
        </p:blipFill>
        <p:spPr>
          <a:xfrm>
            <a:off x="2091832" y="1105158"/>
            <a:ext cx="4464793" cy="7310846"/>
          </a:xfrm>
          <a:prstGeom prst="rect">
            <a:avLst/>
          </a:prstGeom>
        </p:spPr>
      </p:pic>
      <p:pic>
        <p:nvPicPr>
          <p:cNvPr id="4" name="Resim 3">
            <a:extLst>
              <a:ext uri="{FF2B5EF4-FFF2-40B4-BE49-F238E27FC236}">
                <a16:creationId xmlns:a16="http://schemas.microsoft.com/office/drawing/2014/main" id="{08266C46-142E-4696-BCA7-9AB2EEC3C9CA}"/>
              </a:ext>
            </a:extLst>
          </p:cNvPr>
          <p:cNvPicPr>
            <a:picLocks noChangeAspect="1"/>
          </p:cNvPicPr>
          <p:nvPr/>
        </p:nvPicPr>
        <p:blipFill>
          <a:blip r:embed="rId3"/>
          <a:stretch>
            <a:fillRect/>
          </a:stretch>
        </p:blipFill>
        <p:spPr>
          <a:xfrm>
            <a:off x="454038" y="2868163"/>
            <a:ext cx="1347333" cy="554784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etin Yer Tutucusu"/>
          <p:cNvSpPr>
            <a:spLocks noGrp="1"/>
          </p:cNvSpPr>
          <p:nvPr>
            <p:ph type="body" sz="half" idx="2"/>
          </p:nvPr>
        </p:nvSpPr>
        <p:spPr>
          <a:xfrm>
            <a:off x="849263" y="233029"/>
            <a:ext cx="5159474" cy="346223"/>
          </a:xfrm>
        </p:spPr>
        <p:txBody>
          <a:bodyPr>
            <a:normAutofit/>
          </a:bodyPr>
          <a:lstStyle/>
          <a:p>
            <a:r>
              <a:rPr lang="tr-TR" sz="1600" b="1" dirty="0"/>
              <a:t>Öğretmen , Öğrenci ve Sınıflara İlişkin istatistikler</a:t>
            </a:r>
          </a:p>
        </p:txBody>
      </p:sp>
      <p:pic>
        <p:nvPicPr>
          <p:cNvPr id="2" name="Resim 1">
            <a:extLst>
              <a:ext uri="{FF2B5EF4-FFF2-40B4-BE49-F238E27FC236}">
                <a16:creationId xmlns:a16="http://schemas.microsoft.com/office/drawing/2014/main" id="{D5620C1F-CF6C-4080-9E91-2CCAD685AC62}"/>
              </a:ext>
            </a:extLst>
          </p:cNvPr>
          <p:cNvPicPr>
            <a:picLocks noChangeAspect="1"/>
          </p:cNvPicPr>
          <p:nvPr/>
        </p:nvPicPr>
        <p:blipFill>
          <a:blip r:embed="rId2"/>
          <a:stretch>
            <a:fillRect/>
          </a:stretch>
        </p:blipFill>
        <p:spPr>
          <a:xfrm>
            <a:off x="438913" y="2869229"/>
            <a:ext cx="1347333" cy="5547841"/>
          </a:xfrm>
          <a:prstGeom prst="rect">
            <a:avLst/>
          </a:prstGeom>
        </p:spPr>
      </p:pic>
      <p:pic>
        <p:nvPicPr>
          <p:cNvPr id="7" name="Resim 6">
            <a:extLst>
              <a:ext uri="{FF2B5EF4-FFF2-40B4-BE49-F238E27FC236}">
                <a16:creationId xmlns:a16="http://schemas.microsoft.com/office/drawing/2014/main" id="{F0668385-6195-4ADF-90EA-16F28810E52F}"/>
              </a:ext>
            </a:extLst>
          </p:cNvPr>
          <p:cNvPicPr>
            <a:picLocks noChangeAspect="1"/>
          </p:cNvPicPr>
          <p:nvPr/>
        </p:nvPicPr>
        <p:blipFill>
          <a:blip r:embed="rId3"/>
          <a:stretch>
            <a:fillRect/>
          </a:stretch>
        </p:blipFill>
        <p:spPr>
          <a:xfrm>
            <a:off x="2036519" y="914400"/>
            <a:ext cx="4632841" cy="65131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4033612929"/>
              </p:ext>
            </p:extLst>
          </p:nvPr>
        </p:nvGraphicFramePr>
        <p:xfrm>
          <a:off x="2132353" y="1003369"/>
          <a:ext cx="4537007" cy="7391186"/>
        </p:xfrm>
        <a:graphic>
          <a:graphicData uri="http://schemas.openxmlformats.org/drawingml/2006/table">
            <a:tbl>
              <a:tblPr firstRow="1" bandRow="1">
                <a:tableStyleId>{5C22544A-7EE6-4342-B048-85BDC9FD1C3A}</a:tableStyleId>
              </a:tblPr>
              <a:tblGrid>
                <a:gridCol w="306462">
                  <a:extLst>
                    <a:ext uri="{9D8B030D-6E8A-4147-A177-3AD203B41FA5}">
                      <a16:colId xmlns:a16="http://schemas.microsoft.com/office/drawing/2014/main" val="20000"/>
                    </a:ext>
                  </a:extLst>
                </a:gridCol>
                <a:gridCol w="1053837">
                  <a:extLst>
                    <a:ext uri="{9D8B030D-6E8A-4147-A177-3AD203B41FA5}">
                      <a16:colId xmlns:a16="http://schemas.microsoft.com/office/drawing/2014/main" val="20001"/>
                    </a:ext>
                  </a:extLst>
                </a:gridCol>
                <a:gridCol w="1588354">
                  <a:extLst>
                    <a:ext uri="{9D8B030D-6E8A-4147-A177-3AD203B41FA5}">
                      <a16:colId xmlns:a16="http://schemas.microsoft.com/office/drawing/2014/main" val="20002"/>
                    </a:ext>
                  </a:extLst>
                </a:gridCol>
                <a:gridCol w="1588354">
                  <a:extLst>
                    <a:ext uri="{9D8B030D-6E8A-4147-A177-3AD203B41FA5}">
                      <a16:colId xmlns:a16="http://schemas.microsoft.com/office/drawing/2014/main" val="20003"/>
                    </a:ext>
                  </a:extLst>
                </a:gridCol>
              </a:tblGrid>
              <a:tr h="360918">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0"/>
                  </a:ext>
                </a:extLst>
              </a:tr>
              <a:tr h="365931">
                <a:tc>
                  <a:txBody>
                    <a:bodyPr/>
                    <a:lstStyle/>
                    <a:p>
                      <a:pPr algn="ctr" fontAlgn="b"/>
                      <a:r>
                        <a:rPr lang="tr-TR" sz="1100" b="1" i="0" u="none" strike="noStrike" dirty="0">
                          <a:solidFill>
                            <a:srgbClr val="000000"/>
                          </a:solidFill>
                          <a:latin typeface="Calibri"/>
                        </a:rPr>
                        <a:t>S.N.</a:t>
                      </a:r>
                    </a:p>
                  </a:txBody>
                  <a:tcPr marL="9525" marR="9525" marT="9525" marB="0" anchor="b"/>
                </a:tc>
                <a:tc>
                  <a:txBody>
                    <a:bodyPr/>
                    <a:lstStyle/>
                    <a:p>
                      <a:pPr algn="ctr" fontAlgn="b"/>
                      <a:r>
                        <a:rPr lang="tr-TR" sz="1100" b="1" i="0" u="none" strike="noStrike">
                          <a:solidFill>
                            <a:srgbClr val="000000"/>
                          </a:solidFill>
                          <a:latin typeface="Calibri"/>
                        </a:rPr>
                        <a:t>Öğretmen Adı Soyadı</a:t>
                      </a:r>
                    </a:p>
                  </a:txBody>
                  <a:tcPr marL="9525" marR="9525" marT="9525" marB="0" anchor="b"/>
                </a:tc>
                <a:tc>
                  <a:txBody>
                    <a:bodyPr/>
                    <a:lstStyle/>
                    <a:p>
                      <a:pPr algn="ctr" fontAlgn="b"/>
                      <a:r>
                        <a:rPr lang="tr-TR" sz="1100" b="1" i="0" u="none" strike="noStrike" dirty="0">
                          <a:solidFill>
                            <a:srgbClr val="000000"/>
                          </a:solidFill>
                          <a:latin typeface="Calibri"/>
                        </a:rPr>
                        <a:t>Branşı</a:t>
                      </a:r>
                    </a:p>
                    <a:p>
                      <a:pPr algn="ctr" fontAlgn="b"/>
                      <a:endParaRPr lang="tr-TR" sz="1100" b="1" i="0" u="none" strike="noStrike" dirty="0">
                        <a:solidFill>
                          <a:srgbClr val="000000"/>
                        </a:solidFill>
                        <a:latin typeface="Calibri"/>
                      </a:endParaRPr>
                    </a:p>
                  </a:txBody>
                  <a:tcPr marL="9525" marR="9525" marT="9525" marB="0" anchor="b"/>
                </a:tc>
                <a:tc>
                  <a:txBody>
                    <a:bodyPr/>
                    <a:lstStyle/>
                    <a:p>
                      <a:pPr algn="ctr" fontAlgn="b"/>
                      <a:r>
                        <a:rPr lang="tr-TR" sz="1100" b="1" i="0" u="none" strike="noStrike" dirty="0">
                          <a:solidFill>
                            <a:srgbClr val="000000"/>
                          </a:solidFill>
                          <a:latin typeface="Calibri"/>
                        </a:rPr>
                        <a:t>Fotoğraf </a:t>
                      </a:r>
                    </a:p>
                    <a:p>
                      <a:pPr algn="ctr" fontAlgn="b"/>
                      <a:endParaRPr lang="tr-TR" sz="11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113983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dirty="0">
                          <a:solidFill>
                            <a:srgbClr val="000000"/>
                          </a:solidFill>
                          <a:latin typeface="Calibri"/>
                        </a:rPr>
                        <a:t>1</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pPr algn="ctr" fontAlgn="b"/>
                      <a:r>
                        <a:rPr lang="tr-TR" sz="1200" b="0" i="0" u="none" strike="noStrike" dirty="0">
                          <a:solidFill>
                            <a:srgbClr val="000000"/>
                          </a:solidFill>
                          <a:latin typeface="Calibri"/>
                        </a:rPr>
                        <a:t>Saffettin YAYLACI</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pPr algn="ctr" fontAlgn="b"/>
                      <a:r>
                        <a:rPr lang="tr-TR" sz="1200" b="0" i="0" u="none" strike="noStrike" dirty="0">
                          <a:solidFill>
                            <a:srgbClr val="000000"/>
                          </a:solidFill>
                          <a:latin typeface="Calibri"/>
                        </a:rPr>
                        <a:t>Okul</a:t>
                      </a:r>
                      <a:r>
                        <a:rPr lang="tr-TR" sz="1200" b="0" i="0" u="none" strike="noStrike" baseline="0" dirty="0">
                          <a:solidFill>
                            <a:srgbClr val="000000"/>
                          </a:solidFill>
                          <a:latin typeface="Calibri"/>
                        </a:rPr>
                        <a:t> Müdürü</a:t>
                      </a:r>
                      <a:r>
                        <a:rPr lang="tr-TR" sz="1200" b="0" i="0" u="none" strike="noStrike" dirty="0">
                          <a:solidFill>
                            <a:srgbClr val="000000"/>
                          </a:solidFill>
                          <a:latin typeface="Calibri"/>
                        </a:rPr>
                        <a:t> </a:t>
                      </a:r>
                    </a:p>
                    <a:p>
                      <a:pPr algn="ctr" fontAlgn="b"/>
                      <a:r>
                        <a:rPr lang="tr-TR" sz="1200" b="0" i="0" u="none" strike="noStrike" dirty="0">
                          <a:solidFill>
                            <a:srgbClr val="000000"/>
                          </a:solidFill>
                          <a:latin typeface="Calibri"/>
                        </a:rPr>
                        <a:t>Din Kültürü ve Ahlak B.</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4144874266"/>
                  </a:ext>
                </a:extLst>
              </a:tr>
              <a:tr h="1239140">
                <a:tc>
                  <a:txBody>
                    <a:bodyPr/>
                    <a:lstStyle/>
                    <a:p>
                      <a:pPr algn="ctr" fontAlgn="b"/>
                      <a:r>
                        <a:rPr lang="tr-TR" sz="1200" b="0" i="0" u="none" strike="noStrike" dirty="0">
                          <a:solidFill>
                            <a:srgbClr val="000000"/>
                          </a:solidFill>
                          <a:latin typeface="Calibri"/>
                        </a:rPr>
                        <a:t>2</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endParaRPr lang="tr-TR" dirty="0"/>
                    </a:p>
                  </a:txBody>
                  <a:tcPr marL="9525" marR="9525" marT="9525" marB="0" anchor="b"/>
                </a:tc>
                <a:tc>
                  <a:txBody>
                    <a:bodyPr/>
                    <a:lstStyle/>
                    <a:p>
                      <a:endParaRPr lang="tr-TR" dirty="0"/>
                    </a:p>
                  </a:txBody>
                  <a:tcPr marL="9525" marR="9525" marT="9525" marB="0" anchor="b"/>
                </a:tc>
                <a:tc>
                  <a:txBody>
                    <a:bodyPr/>
                    <a:lstStyle/>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2"/>
                  </a:ext>
                </a:extLst>
              </a:tr>
              <a:tr h="1153797">
                <a:tc>
                  <a:txBody>
                    <a:bodyPr/>
                    <a:lstStyle/>
                    <a:p>
                      <a:pPr algn="ctr" fontAlgn="b"/>
                      <a:r>
                        <a:rPr lang="tr-TR" sz="1200" b="0" i="0" u="none" strike="noStrike" dirty="0">
                          <a:solidFill>
                            <a:srgbClr val="000000"/>
                          </a:solidFill>
                          <a:latin typeface="Calibri"/>
                        </a:rPr>
                        <a:t>3</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pPr algn="ctr" fontAlgn="b"/>
                      <a:r>
                        <a:rPr lang="tr-TR" sz="1200" b="0" i="0" u="none" strike="noStrike" dirty="0">
                          <a:solidFill>
                            <a:srgbClr val="000000"/>
                          </a:solidFill>
                          <a:latin typeface="Calibri"/>
                        </a:rPr>
                        <a:t>Mustafa TURAN</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pPr algn="ctr" fontAlgn="b"/>
                      <a:r>
                        <a:rPr lang="tr-TR" sz="1200" b="0" i="0" u="none" strike="noStrike" dirty="0">
                          <a:solidFill>
                            <a:srgbClr val="000000"/>
                          </a:solidFill>
                          <a:latin typeface="Calibri"/>
                        </a:rPr>
                        <a:t>Türkçe</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3"/>
                  </a:ext>
                </a:extLst>
              </a:tr>
              <a:tr h="991279">
                <a:tc>
                  <a:txBody>
                    <a:bodyPr/>
                    <a:lstStyle/>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r>
                        <a:rPr lang="tr-TR" sz="1200" b="0" i="0" u="none" strike="noStrike" dirty="0">
                          <a:solidFill>
                            <a:srgbClr val="000000"/>
                          </a:solidFill>
                          <a:latin typeface="Calibri"/>
                        </a:rPr>
                        <a:t>4</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r>
                        <a:rPr lang="tr-TR" sz="1200" b="0" i="0" u="none" strike="noStrike" dirty="0">
                          <a:solidFill>
                            <a:srgbClr val="000000"/>
                          </a:solidFill>
                          <a:latin typeface="Calibri"/>
                        </a:rPr>
                        <a:t>Özge CEBECİ</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pPr algn="ctr" fontAlgn="b"/>
                      <a:r>
                        <a:rPr lang="tr-TR" sz="1200" b="0" i="0" u="none" strike="noStrike" dirty="0">
                          <a:solidFill>
                            <a:srgbClr val="000000"/>
                          </a:solidFill>
                          <a:latin typeface="Calibri"/>
                        </a:rPr>
                        <a:t>Matematik</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4"/>
                  </a:ext>
                </a:extLst>
              </a:tr>
              <a:tr h="1389661">
                <a:tc>
                  <a:txBody>
                    <a:bodyPr/>
                    <a:lstStyle/>
                    <a:p>
                      <a:pPr algn="ctr" fontAlgn="b"/>
                      <a:endParaRPr lang="tr-TR" sz="1200" b="0" i="0" u="none" strike="noStrike" dirty="0">
                        <a:solidFill>
                          <a:srgbClr val="000000"/>
                        </a:solidFill>
                        <a:latin typeface="Calibri"/>
                      </a:endParaRPr>
                    </a:p>
                    <a:p>
                      <a:pPr algn="ctr" fontAlgn="b"/>
                      <a:r>
                        <a:rPr lang="tr-TR" sz="1200" b="0" i="0" u="none" strike="noStrike" dirty="0">
                          <a:solidFill>
                            <a:srgbClr val="000000"/>
                          </a:solidFill>
                          <a:latin typeface="Calibri"/>
                        </a:rPr>
                        <a:t>5</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Selime</a:t>
                      </a:r>
                      <a:r>
                        <a:rPr lang="tr-TR" sz="1200" b="0" i="0" u="none" strike="noStrike" baseline="0" dirty="0">
                          <a:solidFill>
                            <a:srgbClr val="000000"/>
                          </a:solidFill>
                          <a:latin typeface="Calibri"/>
                        </a:rPr>
                        <a:t> ÖZTEMUR</a:t>
                      </a:r>
                    </a:p>
                    <a:p>
                      <a:pPr algn="l" fontAlgn="b"/>
                      <a:endParaRPr lang="tr-TR" sz="1200" b="0" i="0" u="none" strike="noStrike" baseline="0" dirty="0">
                        <a:solidFill>
                          <a:srgbClr val="000000"/>
                        </a:solidFill>
                        <a:latin typeface="Calibri"/>
                      </a:endParaRPr>
                    </a:p>
                    <a:p>
                      <a:pPr algn="l" fontAlgn="b"/>
                      <a:endParaRPr lang="tr-TR" sz="1200" b="0" i="0" u="none" strike="noStrike" baseline="0" dirty="0">
                        <a:solidFill>
                          <a:srgbClr val="000000"/>
                        </a:solidFill>
                        <a:latin typeface="Calibri"/>
                      </a:endParaRPr>
                    </a:p>
                    <a:p>
                      <a:pPr algn="l" fontAlgn="b"/>
                      <a:endParaRPr lang="tr-TR" sz="1200" b="0" i="0" u="none" strike="noStrike" dirty="0">
                        <a:solidFill>
                          <a:srgbClr val="000000"/>
                        </a:solidFill>
                        <a:latin typeface="Calibri"/>
                      </a:endParaRPr>
                    </a:p>
                  </a:txBody>
                  <a:tcPr marL="9525" marR="9525" marT="9525" marB="0" anchor="b"/>
                </a:tc>
                <a:tc>
                  <a:txBody>
                    <a:bodyPr/>
                    <a:lstStyle/>
                    <a:p>
                      <a:pPr algn="ctr" fontAlgn="b"/>
                      <a:r>
                        <a:rPr lang="tr-TR" sz="1200" b="0" i="0" u="none" strike="noStrike" dirty="0">
                          <a:solidFill>
                            <a:srgbClr val="000000"/>
                          </a:solidFill>
                          <a:latin typeface="Calibri"/>
                        </a:rPr>
                        <a:t>Özel Eğitim Öğretmenliği</a:t>
                      </a: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5"/>
                  </a:ext>
                </a:extLst>
              </a:tr>
            </a:tbl>
          </a:graphicData>
        </a:graphic>
      </p:graphicFrame>
      <p:sp>
        <p:nvSpPr>
          <p:cNvPr id="3" name="7 Metin Yer Tutucusu"/>
          <p:cNvSpPr>
            <a:spLocks noGrp="1"/>
          </p:cNvSpPr>
          <p:nvPr>
            <p:ph type="body" sz="half" idx="2"/>
          </p:nvPr>
        </p:nvSpPr>
        <p:spPr>
          <a:xfrm>
            <a:off x="691254" y="309864"/>
            <a:ext cx="5159474" cy="346223"/>
          </a:xfrm>
        </p:spPr>
        <p:txBody>
          <a:bodyPr>
            <a:normAutofit/>
          </a:bodyPr>
          <a:lstStyle/>
          <a:p>
            <a:r>
              <a:rPr lang="tr-TR" sz="1600" b="1" dirty="0"/>
              <a:t>Öğretmen Bilgileri ve Branşlara Göre Dağılımları</a:t>
            </a:r>
          </a:p>
        </p:txBody>
      </p:sp>
      <p:pic>
        <p:nvPicPr>
          <p:cNvPr id="11" name="10 Resim" descr="RESMİM.jpg"/>
          <p:cNvPicPr>
            <a:picLocks noChangeAspect="1"/>
          </p:cNvPicPr>
          <p:nvPr/>
        </p:nvPicPr>
        <p:blipFill>
          <a:blip r:embed="rId2" cstate="print"/>
          <a:stretch>
            <a:fillRect/>
          </a:stretch>
        </p:blipFill>
        <p:spPr>
          <a:xfrm>
            <a:off x="5362698" y="1706960"/>
            <a:ext cx="1004844" cy="1160445"/>
          </a:xfrm>
          <a:prstGeom prst="rect">
            <a:avLst/>
          </a:prstGeom>
        </p:spPr>
      </p:pic>
      <p:pic>
        <p:nvPicPr>
          <p:cNvPr id="13" name="12 Resim" descr="RESMİM.jpg"/>
          <p:cNvPicPr>
            <a:picLocks noChangeAspect="1"/>
          </p:cNvPicPr>
          <p:nvPr/>
        </p:nvPicPr>
        <p:blipFill rotWithShape="1">
          <a:blip r:embed="rId3" cstate="print"/>
          <a:srcRect l="-11633" t="5607" r="23946"/>
          <a:stretch/>
        </p:blipFill>
        <p:spPr>
          <a:xfrm>
            <a:off x="5173002" y="4207062"/>
            <a:ext cx="1194540" cy="1250135"/>
          </a:xfrm>
          <a:prstGeom prst="rect">
            <a:avLst/>
          </a:prstGeom>
        </p:spPr>
      </p:pic>
      <p:pic>
        <p:nvPicPr>
          <p:cNvPr id="14" name="13 Resim" descr="RESMİM.jpg"/>
          <p:cNvPicPr>
            <a:picLocks noChangeAspect="1"/>
          </p:cNvPicPr>
          <p:nvPr/>
        </p:nvPicPr>
        <p:blipFill>
          <a:blip r:embed="rId4" cstate="print"/>
          <a:stretch>
            <a:fillRect/>
          </a:stretch>
        </p:blipFill>
        <p:spPr>
          <a:xfrm>
            <a:off x="5346796" y="5632403"/>
            <a:ext cx="1020746" cy="1185832"/>
          </a:xfrm>
          <a:prstGeom prst="rect">
            <a:avLst/>
          </a:prstGeom>
        </p:spPr>
      </p:pic>
      <p:pic>
        <p:nvPicPr>
          <p:cNvPr id="15" name="14 Resim" descr="RESMİM.jpg"/>
          <p:cNvPicPr>
            <a:picLocks noChangeAspect="1"/>
          </p:cNvPicPr>
          <p:nvPr/>
        </p:nvPicPr>
        <p:blipFill>
          <a:blip r:embed="rId5" cstate="print"/>
          <a:stretch>
            <a:fillRect/>
          </a:stretch>
        </p:blipFill>
        <p:spPr>
          <a:xfrm>
            <a:off x="5296664" y="7013479"/>
            <a:ext cx="1031578" cy="1185832"/>
          </a:xfrm>
          <a:prstGeom prst="rect">
            <a:avLst/>
          </a:prstGeom>
        </p:spPr>
      </p:pic>
      <p:sp>
        <p:nvSpPr>
          <p:cNvPr id="2" name="Metin kutusu 1">
            <a:extLst>
              <a:ext uri="{FF2B5EF4-FFF2-40B4-BE49-F238E27FC236}">
                <a16:creationId xmlns:a16="http://schemas.microsoft.com/office/drawing/2014/main" id="{D9D4E77A-5C65-4747-815B-037A231EA630}"/>
              </a:ext>
            </a:extLst>
          </p:cNvPr>
          <p:cNvSpPr txBox="1"/>
          <p:nvPr/>
        </p:nvSpPr>
        <p:spPr>
          <a:xfrm>
            <a:off x="2717563" y="3136307"/>
            <a:ext cx="777667" cy="461665"/>
          </a:xfrm>
          <a:prstGeom prst="rect">
            <a:avLst/>
          </a:prstGeom>
          <a:noFill/>
        </p:spPr>
        <p:txBody>
          <a:bodyPr wrap="square" rtlCol="0">
            <a:spAutoFit/>
          </a:bodyPr>
          <a:lstStyle/>
          <a:p>
            <a:r>
              <a:rPr lang="tr-TR" sz="1200" dirty="0">
                <a:latin typeface="Calibri" panose="020F0502020204030204" pitchFamily="34" charset="0"/>
                <a:cs typeface="Calibri" panose="020F0502020204030204" pitchFamily="34" charset="0"/>
              </a:rPr>
              <a:t>Züleyha KUL</a:t>
            </a:r>
          </a:p>
        </p:txBody>
      </p:sp>
      <p:sp>
        <p:nvSpPr>
          <p:cNvPr id="12" name="Metin kutusu 11">
            <a:extLst>
              <a:ext uri="{FF2B5EF4-FFF2-40B4-BE49-F238E27FC236}">
                <a16:creationId xmlns:a16="http://schemas.microsoft.com/office/drawing/2014/main" id="{C8B94ADF-9AA6-409F-B44E-01A8B540D14A}"/>
              </a:ext>
            </a:extLst>
          </p:cNvPr>
          <p:cNvSpPr txBox="1"/>
          <p:nvPr/>
        </p:nvSpPr>
        <p:spPr>
          <a:xfrm>
            <a:off x="3657601" y="3136307"/>
            <a:ext cx="1384418" cy="461665"/>
          </a:xfrm>
          <a:prstGeom prst="rect">
            <a:avLst/>
          </a:prstGeom>
          <a:noFill/>
        </p:spPr>
        <p:txBody>
          <a:bodyPr wrap="square" rtlCol="0">
            <a:spAutoFit/>
          </a:bodyPr>
          <a:lstStyle/>
          <a:p>
            <a:r>
              <a:rPr lang="tr-TR" sz="1200" dirty="0">
                <a:latin typeface="Calibri" panose="020F0502020204030204" pitchFamily="34" charset="0"/>
                <a:cs typeface="Calibri" panose="020F0502020204030204" pitchFamily="34" charset="0"/>
              </a:rPr>
              <a:t>Müdür Yardımcısı</a:t>
            </a:r>
          </a:p>
          <a:p>
            <a:r>
              <a:rPr lang="tr-TR" sz="1200" dirty="0">
                <a:latin typeface="Calibri" panose="020F0502020204030204" pitchFamily="34" charset="0"/>
                <a:cs typeface="Calibri" panose="020F0502020204030204" pitchFamily="34" charset="0"/>
              </a:rPr>
              <a:t>Sınıf Öğretmenliği</a:t>
            </a:r>
          </a:p>
        </p:txBody>
      </p:sp>
      <p:pic>
        <p:nvPicPr>
          <p:cNvPr id="4" name="Resim 3">
            <a:extLst>
              <a:ext uri="{FF2B5EF4-FFF2-40B4-BE49-F238E27FC236}">
                <a16:creationId xmlns:a16="http://schemas.microsoft.com/office/drawing/2014/main" id="{2587D1D4-5D4F-433E-997A-2AC246B3946F}"/>
              </a:ext>
            </a:extLst>
          </p:cNvPr>
          <p:cNvPicPr>
            <a:picLocks noChangeAspect="1"/>
          </p:cNvPicPr>
          <p:nvPr/>
        </p:nvPicPr>
        <p:blipFill>
          <a:blip r:embed="rId6"/>
          <a:stretch>
            <a:fillRect/>
          </a:stretch>
        </p:blipFill>
        <p:spPr>
          <a:xfrm>
            <a:off x="452420" y="2869887"/>
            <a:ext cx="1347333" cy="5547841"/>
          </a:xfrm>
          <a:prstGeom prst="rect">
            <a:avLst/>
          </a:prstGeom>
        </p:spPr>
      </p:pic>
      <p:pic>
        <p:nvPicPr>
          <p:cNvPr id="7" name="Resim 6">
            <a:extLst>
              <a:ext uri="{FF2B5EF4-FFF2-40B4-BE49-F238E27FC236}">
                <a16:creationId xmlns:a16="http://schemas.microsoft.com/office/drawing/2014/main" id="{886A7F8C-7FA6-4AA3-8BD7-8412A006B3F2}"/>
              </a:ext>
            </a:extLst>
          </p:cNvPr>
          <p:cNvPicPr>
            <a:picLocks noChangeAspect="1"/>
          </p:cNvPicPr>
          <p:nvPr/>
        </p:nvPicPr>
        <p:blipFill rotWithShape="1">
          <a:blip r:embed="rId7"/>
          <a:srcRect t="5486" b="11738"/>
          <a:stretch/>
        </p:blipFill>
        <p:spPr>
          <a:xfrm>
            <a:off x="5329417" y="2922077"/>
            <a:ext cx="1078168" cy="118583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1302448912"/>
              </p:ext>
            </p:extLst>
          </p:nvPr>
        </p:nvGraphicFramePr>
        <p:xfrm>
          <a:off x="2468881" y="914400"/>
          <a:ext cx="4003358" cy="7214368"/>
        </p:xfrm>
        <a:graphic>
          <a:graphicData uri="http://schemas.openxmlformats.org/drawingml/2006/table">
            <a:tbl>
              <a:tblPr firstRow="1" bandRow="1">
                <a:tableStyleId>{5C22544A-7EE6-4342-B048-85BDC9FD1C3A}</a:tableStyleId>
              </a:tblPr>
              <a:tblGrid>
                <a:gridCol w="269287">
                  <a:extLst>
                    <a:ext uri="{9D8B030D-6E8A-4147-A177-3AD203B41FA5}">
                      <a16:colId xmlns:a16="http://schemas.microsoft.com/office/drawing/2014/main" val="20000"/>
                    </a:ext>
                  </a:extLst>
                </a:gridCol>
                <a:gridCol w="930165">
                  <a:extLst>
                    <a:ext uri="{9D8B030D-6E8A-4147-A177-3AD203B41FA5}">
                      <a16:colId xmlns:a16="http://schemas.microsoft.com/office/drawing/2014/main" val="20001"/>
                    </a:ext>
                  </a:extLst>
                </a:gridCol>
                <a:gridCol w="1401953">
                  <a:extLst>
                    <a:ext uri="{9D8B030D-6E8A-4147-A177-3AD203B41FA5}">
                      <a16:colId xmlns:a16="http://schemas.microsoft.com/office/drawing/2014/main" val="20002"/>
                    </a:ext>
                  </a:extLst>
                </a:gridCol>
                <a:gridCol w="1401953">
                  <a:extLst>
                    <a:ext uri="{9D8B030D-6E8A-4147-A177-3AD203B41FA5}">
                      <a16:colId xmlns:a16="http://schemas.microsoft.com/office/drawing/2014/main" val="20003"/>
                    </a:ext>
                  </a:extLst>
                </a:gridCol>
              </a:tblGrid>
              <a:tr h="129208">
                <a:tc>
                  <a:txBody>
                    <a:bodyPr/>
                    <a:lstStyle/>
                    <a:p>
                      <a:endParaRPr lang="tr-TR" dirty="0"/>
                    </a:p>
                  </a:txBody>
                  <a:tcPr marL="75925" marR="75925"/>
                </a:tc>
                <a:tc>
                  <a:txBody>
                    <a:bodyPr/>
                    <a:lstStyle/>
                    <a:p>
                      <a:endParaRPr lang="tr-TR" dirty="0"/>
                    </a:p>
                  </a:txBody>
                  <a:tcPr marL="75925" marR="75925"/>
                </a:tc>
                <a:tc>
                  <a:txBody>
                    <a:bodyPr/>
                    <a:lstStyle/>
                    <a:p>
                      <a:endParaRPr lang="tr-TR" dirty="0"/>
                    </a:p>
                  </a:txBody>
                  <a:tcPr marL="75925" marR="75925"/>
                </a:tc>
                <a:tc>
                  <a:txBody>
                    <a:bodyPr/>
                    <a:lstStyle/>
                    <a:p>
                      <a:endParaRPr lang="tr-TR" dirty="0"/>
                    </a:p>
                  </a:txBody>
                  <a:tcPr marL="75925" marR="75925"/>
                </a:tc>
                <a:extLst>
                  <a:ext uri="{0D108BD9-81ED-4DB2-BD59-A6C34878D82A}">
                    <a16:rowId xmlns:a16="http://schemas.microsoft.com/office/drawing/2014/main" val="10000"/>
                  </a:ext>
                </a:extLst>
              </a:tr>
              <a:tr h="370840">
                <a:tc>
                  <a:txBody>
                    <a:bodyPr/>
                    <a:lstStyle/>
                    <a:p>
                      <a:pPr algn="ctr" fontAlgn="b"/>
                      <a:r>
                        <a:rPr lang="tr-TR" sz="1100" b="1" i="0" u="none" strike="noStrike" dirty="0">
                          <a:solidFill>
                            <a:srgbClr val="000000"/>
                          </a:solidFill>
                          <a:latin typeface="Calibri"/>
                        </a:rPr>
                        <a:t>S.N.</a:t>
                      </a:r>
                    </a:p>
                  </a:txBody>
                  <a:tcPr marL="7908" marR="7908" marT="9525" marB="0" anchor="b"/>
                </a:tc>
                <a:tc>
                  <a:txBody>
                    <a:bodyPr/>
                    <a:lstStyle/>
                    <a:p>
                      <a:pPr algn="ctr" fontAlgn="b"/>
                      <a:r>
                        <a:rPr lang="tr-TR" sz="1100" b="1" i="0" u="none" strike="noStrike">
                          <a:solidFill>
                            <a:srgbClr val="000000"/>
                          </a:solidFill>
                          <a:latin typeface="Calibri"/>
                        </a:rPr>
                        <a:t>Öğretmen Adı Soyadı</a:t>
                      </a:r>
                    </a:p>
                  </a:txBody>
                  <a:tcPr marL="7908" marR="7908" marT="9525" marB="0" anchor="b"/>
                </a:tc>
                <a:tc>
                  <a:txBody>
                    <a:bodyPr/>
                    <a:lstStyle/>
                    <a:p>
                      <a:pPr algn="ctr" fontAlgn="b"/>
                      <a:r>
                        <a:rPr lang="tr-TR" sz="1100" b="1" i="0" u="none" strike="noStrike">
                          <a:solidFill>
                            <a:srgbClr val="000000"/>
                          </a:solidFill>
                          <a:latin typeface="Calibri"/>
                        </a:rPr>
                        <a:t>Branşı</a:t>
                      </a:r>
                    </a:p>
                  </a:txBody>
                  <a:tcPr marL="7908" marR="7908" marT="9525" marB="0" anchor="b"/>
                </a:tc>
                <a:tc>
                  <a:txBody>
                    <a:bodyPr/>
                    <a:lstStyle/>
                    <a:p>
                      <a:pPr algn="ctr" fontAlgn="b"/>
                      <a:r>
                        <a:rPr lang="tr-TR" sz="1100" b="1" i="0" u="none" strike="noStrike" dirty="0">
                          <a:solidFill>
                            <a:srgbClr val="000000"/>
                          </a:solidFill>
                          <a:latin typeface="Calibri"/>
                        </a:rPr>
                        <a:t>Fotoğraf </a:t>
                      </a:r>
                    </a:p>
                  </a:txBody>
                  <a:tcPr marL="7908" marR="7908" marT="9525" marB="0" anchor="b"/>
                </a:tc>
                <a:extLst>
                  <a:ext uri="{0D108BD9-81ED-4DB2-BD59-A6C34878D82A}">
                    <a16:rowId xmlns:a16="http://schemas.microsoft.com/office/drawing/2014/main" val="10001"/>
                  </a:ext>
                </a:extLst>
              </a:tr>
              <a:tr h="1186906">
                <a:tc>
                  <a:txBody>
                    <a:bodyPr/>
                    <a:lstStyle/>
                    <a:p>
                      <a:pPr algn="ctr" fontAlgn="b"/>
                      <a:r>
                        <a:rPr lang="tr-TR" sz="1200" b="0" i="0" u="none" strike="noStrike" dirty="0">
                          <a:solidFill>
                            <a:srgbClr val="000000"/>
                          </a:solidFill>
                          <a:latin typeface="Calibri"/>
                        </a:rPr>
                        <a:t>6</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l" fontAlgn="b"/>
                      <a:r>
                        <a:rPr lang="tr-TR" sz="1200" b="0" i="0" u="none" strike="noStrike" dirty="0">
                          <a:solidFill>
                            <a:srgbClr val="000000"/>
                          </a:solidFill>
                          <a:latin typeface="Calibri"/>
                        </a:rPr>
                        <a:t>Hilal Elif AKGÜN</a:t>
                      </a: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dirty="0">
                          <a:solidFill>
                            <a:srgbClr val="000000"/>
                          </a:solidFill>
                          <a:latin typeface="Calibri"/>
                        </a:rPr>
                        <a:t>Özel Eğitim Öğretmenliği</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l" fontAlgn="b"/>
                      <a:endParaRPr lang="tr-TR" sz="1200" b="0" i="0" u="none" strike="noStrike" dirty="0">
                        <a:solidFill>
                          <a:srgbClr val="000000"/>
                        </a:solidFill>
                        <a:latin typeface="Calibri"/>
                      </a:endParaRPr>
                    </a:p>
                  </a:txBody>
                  <a:tcPr marL="7908" marR="7908" marT="9525" marB="0" anchor="b"/>
                </a:tc>
                <a:extLst>
                  <a:ext uri="{0D108BD9-81ED-4DB2-BD59-A6C34878D82A}">
                    <a16:rowId xmlns:a16="http://schemas.microsoft.com/office/drawing/2014/main" val="1954743979"/>
                  </a:ext>
                </a:extLst>
              </a:tr>
              <a:tr h="1307507">
                <a:tc>
                  <a:txBody>
                    <a:bodyPr/>
                    <a:lstStyle/>
                    <a:p>
                      <a:pPr algn="ctr" fontAlgn="b"/>
                      <a:r>
                        <a:rPr lang="tr-TR" sz="1200" b="0" i="0" u="none" strike="noStrike" dirty="0">
                          <a:solidFill>
                            <a:srgbClr val="000000"/>
                          </a:solidFill>
                          <a:latin typeface="Calibri"/>
                        </a:rPr>
                        <a:t>7</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l" fontAlgn="b"/>
                      <a:r>
                        <a:rPr lang="tr-TR" sz="1200" b="0" i="0" u="none" strike="noStrike" dirty="0" err="1">
                          <a:solidFill>
                            <a:srgbClr val="000000"/>
                          </a:solidFill>
                          <a:latin typeface="Calibri"/>
                        </a:rPr>
                        <a:t>Nejla</a:t>
                      </a:r>
                      <a:r>
                        <a:rPr lang="tr-TR" sz="1200" b="0" i="0" u="none" strike="noStrike" dirty="0">
                          <a:solidFill>
                            <a:srgbClr val="000000"/>
                          </a:solidFill>
                          <a:latin typeface="Calibri"/>
                        </a:rPr>
                        <a:t> KARADENİZ</a:t>
                      </a: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dirty="0">
                          <a:solidFill>
                            <a:srgbClr val="000000"/>
                          </a:solidFill>
                          <a:latin typeface="Calibri"/>
                        </a:rPr>
                        <a:t>Okul Öncesi Öğretmenliği</a:t>
                      </a:r>
                    </a:p>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0" i="0" u="none" strike="noStrike" dirty="0">
                        <a:solidFill>
                          <a:srgbClr val="000000"/>
                        </a:solidFill>
                        <a:latin typeface="Calibri"/>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l" fontAlgn="b"/>
                      <a:endParaRPr lang="tr-TR" sz="1200" b="0" i="0" u="none" strike="noStrike" dirty="0">
                        <a:solidFill>
                          <a:srgbClr val="000000"/>
                        </a:solidFill>
                        <a:latin typeface="Calibri"/>
                      </a:endParaRPr>
                    </a:p>
                  </a:txBody>
                  <a:tcPr marL="7908" marR="7908" marT="9525" marB="0" anchor="b"/>
                </a:tc>
                <a:extLst>
                  <a:ext uri="{0D108BD9-81ED-4DB2-BD59-A6C34878D82A}">
                    <a16:rowId xmlns:a16="http://schemas.microsoft.com/office/drawing/2014/main" val="881894226"/>
                  </a:ext>
                </a:extLst>
              </a:tr>
              <a:tr h="370840">
                <a:tc>
                  <a:txBody>
                    <a:bodyPr/>
                    <a:lstStyle/>
                    <a:p>
                      <a:pPr algn="ctr" fontAlgn="b"/>
                      <a:r>
                        <a:rPr lang="tr-TR" sz="1200" b="0" i="0" u="none" strike="noStrike" dirty="0">
                          <a:solidFill>
                            <a:srgbClr val="000000"/>
                          </a:solidFill>
                          <a:latin typeface="Calibri"/>
                        </a:rPr>
                        <a:t>8</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l" fontAlgn="b"/>
                      <a:r>
                        <a:rPr lang="tr-TR" sz="1200" b="0" i="0" u="none" strike="noStrike" dirty="0">
                          <a:solidFill>
                            <a:srgbClr val="000000"/>
                          </a:solidFill>
                          <a:latin typeface="Calibri"/>
                        </a:rPr>
                        <a:t>Ayfer ÖZÇELİK</a:t>
                      </a: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dirty="0">
                          <a:solidFill>
                            <a:srgbClr val="000000"/>
                          </a:solidFill>
                          <a:latin typeface="Calibri"/>
                        </a:rPr>
                        <a:t>Okul Öncesi Öğretmenliği</a:t>
                      </a: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tc>
                  <a:txBody>
                    <a:bodyPr/>
                    <a:lstStyle/>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extLst>
                  <a:ext uri="{0D108BD9-81ED-4DB2-BD59-A6C34878D82A}">
                    <a16:rowId xmlns:a16="http://schemas.microsoft.com/office/drawing/2014/main" val="10002"/>
                  </a:ext>
                </a:extLst>
              </a:tr>
              <a:tr h="467763">
                <a:tc>
                  <a:txBody>
                    <a:bodyPr/>
                    <a:lstStyle/>
                    <a:p>
                      <a:pPr algn="ctr" fontAlgn="b"/>
                      <a:endParaRPr lang="tr-TR" sz="1200" b="0" i="0" u="none" strike="noStrike" dirty="0">
                        <a:solidFill>
                          <a:srgbClr val="000000"/>
                        </a:solidFill>
                        <a:latin typeface="Calibri"/>
                      </a:endParaRPr>
                    </a:p>
                    <a:p>
                      <a:pPr algn="ctr" fontAlgn="b"/>
                      <a:r>
                        <a:rPr lang="tr-TR" sz="1200" b="0" i="0" u="none" strike="noStrike" dirty="0">
                          <a:solidFill>
                            <a:srgbClr val="000000"/>
                          </a:solidFill>
                          <a:latin typeface="Calibri"/>
                        </a:rPr>
                        <a:t>9</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ctr" fontAlgn="b"/>
                      <a:r>
                        <a:rPr lang="tr-TR" sz="1200" b="0" i="0" u="none" strike="noStrike" dirty="0">
                          <a:solidFill>
                            <a:srgbClr val="000000"/>
                          </a:solidFill>
                          <a:latin typeface="Calibri"/>
                        </a:rPr>
                        <a:t>Rana</a:t>
                      </a:r>
                      <a:r>
                        <a:rPr lang="tr-TR" sz="1200" b="0" i="0" u="none" strike="noStrike" baseline="0" dirty="0">
                          <a:solidFill>
                            <a:srgbClr val="000000"/>
                          </a:solidFill>
                          <a:latin typeface="Calibri"/>
                        </a:rPr>
                        <a:t> SANAÇ</a:t>
                      </a:r>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ctr" fontAlgn="b"/>
                      <a:r>
                        <a:rPr lang="tr-TR" sz="1200" b="0" i="0" u="none" strike="noStrike" dirty="0">
                          <a:solidFill>
                            <a:srgbClr val="000000"/>
                          </a:solidFill>
                          <a:latin typeface="Calibri"/>
                        </a:rPr>
                        <a:t>Sınıf</a:t>
                      </a:r>
                      <a:r>
                        <a:rPr lang="tr-TR" sz="1200" b="0" i="0" u="none" strike="noStrike" baseline="0" dirty="0">
                          <a:solidFill>
                            <a:srgbClr val="000000"/>
                          </a:solidFill>
                          <a:latin typeface="Calibri"/>
                        </a:rPr>
                        <a:t> Öğretmenliği</a:t>
                      </a:r>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extLst>
                  <a:ext uri="{0D108BD9-81ED-4DB2-BD59-A6C34878D82A}">
                    <a16:rowId xmlns:a16="http://schemas.microsoft.com/office/drawing/2014/main" val="10004"/>
                  </a:ext>
                </a:extLst>
              </a:tr>
              <a:tr h="370840">
                <a:tc>
                  <a:txBody>
                    <a:bodyPr/>
                    <a:lstStyle/>
                    <a:p>
                      <a:pPr algn="ctr" fontAlgn="b"/>
                      <a:r>
                        <a:rPr lang="tr-TR" sz="1200" b="0" i="0" u="none" strike="noStrike" dirty="0">
                          <a:solidFill>
                            <a:srgbClr val="000000"/>
                          </a:solidFill>
                          <a:latin typeface="Calibri"/>
                        </a:rPr>
                        <a:t>10</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ctr" fontAlgn="b"/>
                      <a:r>
                        <a:rPr lang="tr-TR" sz="1200" b="0" i="0" u="none" strike="noStrike" dirty="0">
                          <a:solidFill>
                            <a:srgbClr val="000000"/>
                          </a:solidFill>
                          <a:latin typeface="Calibri"/>
                        </a:rPr>
                        <a:t>Dilek</a:t>
                      </a:r>
                      <a:r>
                        <a:rPr lang="tr-TR" sz="1200" b="0" i="0" u="none" strike="noStrike" baseline="0" dirty="0">
                          <a:solidFill>
                            <a:srgbClr val="000000"/>
                          </a:solidFill>
                          <a:latin typeface="Calibri"/>
                        </a:rPr>
                        <a:t> YELİS</a:t>
                      </a:r>
                    </a:p>
                    <a:p>
                      <a:pPr algn="ctr" fontAlgn="b"/>
                      <a:endParaRPr lang="tr-TR" sz="1200" b="0" i="0" u="none" strike="noStrike" baseline="0" dirty="0">
                        <a:solidFill>
                          <a:srgbClr val="000000"/>
                        </a:solidFill>
                        <a:latin typeface="Calibri"/>
                      </a:endParaRPr>
                    </a:p>
                    <a:p>
                      <a:pPr algn="ctr" fontAlgn="b"/>
                      <a:endParaRPr lang="tr-TR" sz="1200" b="0" i="0" u="none" strike="noStrike" baseline="0" dirty="0">
                        <a:solidFill>
                          <a:srgbClr val="000000"/>
                        </a:solidFill>
                        <a:latin typeface="Calibri"/>
                      </a:endParaRPr>
                    </a:p>
                    <a:p>
                      <a:pPr algn="ctr" fontAlgn="b"/>
                      <a:endParaRPr lang="tr-TR" sz="1200" b="0" i="0" u="none" strike="noStrike" baseline="0"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ctr" fontAlgn="b"/>
                      <a:r>
                        <a:rPr lang="tr-TR" sz="1200" b="0" i="0" u="none" strike="noStrike" dirty="0">
                          <a:solidFill>
                            <a:srgbClr val="000000"/>
                          </a:solidFill>
                          <a:latin typeface="Calibri"/>
                        </a:rPr>
                        <a:t>Sınıf</a:t>
                      </a:r>
                      <a:r>
                        <a:rPr lang="tr-TR" sz="1200" b="0" i="0" u="none" strike="noStrike" baseline="0" dirty="0">
                          <a:solidFill>
                            <a:srgbClr val="000000"/>
                          </a:solidFill>
                          <a:latin typeface="Calibri"/>
                        </a:rPr>
                        <a:t> Öğretmenliği</a:t>
                      </a:r>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extLst>
                  <a:ext uri="{0D108BD9-81ED-4DB2-BD59-A6C34878D82A}">
                    <a16:rowId xmlns:a16="http://schemas.microsoft.com/office/drawing/2014/main" val="10005"/>
                  </a:ext>
                </a:extLst>
              </a:tr>
            </a:tbl>
          </a:graphicData>
        </a:graphic>
      </p:graphicFrame>
      <p:sp>
        <p:nvSpPr>
          <p:cNvPr id="3" name="7 Metin Yer Tutucusu"/>
          <p:cNvSpPr>
            <a:spLocks noGrp="1"/>
          </p:cNvSpPr>
          <p:nvPr>
            <p:ph type="body" sz="half" idx="2"/>
          </p:nvPr>
        </p:nvSpPr>
        <p:spPr>
          <a:xfrm>
            <a:off x="607942" y="158528"/>
            <a:ext cx="5159474" cy="346223"/>
          </a:xfrm>
        </p:spPr>
        <p:txBody>
          <a:bodyPr>
            <a:normAutofit/>
          </a:bodyPr>
          <a:lstStyle/>
          <a:p>
            <a:r>
              <a:rPr lang="tr-TR" sz="1600" b="1" dirty="0"/>
              <a:t>Öğretmen Bilgileri ve Branşlara Göre Dağılımları</a:t>
            </a:r>
          </a:p>
        </p:txBody>
      </p:sp>
      <p:pic>
        <p:nvPicPr>
          <p:cNvPr id="14" name="13 Resim" descr="RESMİM.jpg"/>
          <p:cNvPicPr>
            <a:picLocks noChangeAspect="1"/>
          </p:cNvPicPr>
          <p:nvPr/>
        </p:nvPicPr>
        <p:blipFill>
          <a:blip r:embed="rId2" cstate="print"/>
          <a:stretch>
            <a:fillRect/>
          </a:stretch>
        </p:blipFill>
        <p:spPr>
          <a:xfrm>
            <a:off x="5364172" y="5390254"/>
            <a:ext cx="849694" cy="1152128"/>
          </a:xfrm>
          <a:prstGeom prst="rect">
            <a:avLst/>
          </a:prstGeom>
        </p:spPr>
      </p:pic>
      <p:pic>
        <p:nvPicPr>
          <p:cNvPr id="15" name="14 Resim" descr="RESMİM.jpg"/>
          <p:cNvPicPr>
            <a:picLocks noChangeAspect="1"/>
          </p:cNvPicPr>
          <p:nvPr/>
        </p:nvPicPr>
        <p:blipFill>
          <a:blip r:embed="rId3" cstate="print"/>
          <a:stretch>
            <a:fillRect/>
          </a:stretch>
        </p:blipFill>
        <p:spPr>
          <a:xfrm>
            <a:off x="5277762" y="6787051"/>
            <a:ext cx="979309" cy="1169730"/>
          </a:xfrm>
          <a:prstGeom prst="rect">
            <a:avLst/>
          </a:prstGeom>
        </p:spPr>
      </p:pic>
      <p:pic>
        <p:nvPicPr>
          <p:cNvPr id="12" name="15 Resim" descr="RESMİM.jpg">
            <a:extLst>
              <a:ext uri="{FF2B5EF4-FFF2-40B4-BE49-F238E27FC236}">
                <a16:creationId xmlns:a16="http://schemas.microsoft.com/office/drawing/2014/main" id="{8AE5ECE1-68FE-48E8-BCA6-C2923EA44216}"/>
              </a:ext>
            </a:extLst>
          </p:cNvPr>
          <p:cNvPicPr>
            <a:picLocks noChangeAspect="1"/>
          </p:cNvPicPr>
          <p:nvPr/>
        </p:nvPicPr>
        <p:blipFill>
          <a:blip r:embed="rId4" cstate="print"/>
          <a:stretch>
            <a:fillRect/>
          </a:stretch>
        </p:blipFill>
        <p:spPr>
          <a:xfrm>
            <a:off x="5320967" y="2842130"/>
            <a:ext cx="936104" cy="1133725"/>
          </a:xfrm>
          <a:prstGeom prst="rect">
            <a:avLst/>
          </a:prstGeom>
        </p:spPr>
      </p:pic>
      <p:pic>
        <p:nvPicPr>
          <p:cNvPr id="4" name="Resim 3">
            <a:extLst>
              <a:ext uri="{FF2B5EF4-FFF2-40B4-BE49-F238E27FC236}">
                <a16:creationId xmlns:a16="http://schemas.microsoft.com/office/drawing/2014/main" id="{E8F18149-DFC8-47CA-95DD-6280300B737F}"/>
              </a:ext>
            </a:extLst>
          </p:cNvPr>
          <p:cNvPicPr>
            <a:picLocks noChangeAspect="1"/>
          </p:cNvPicPr>
          <p:nvPr/>
        </p:nvPicPr>
        <p:blipFill>
          <a:blip r:embed="rId5"/>
          <a:stretch>
            <a:fillRect/>
          </a:stretch>
        </p:blipFill>
        <p:spPr>
          <a:xfrm>
            <a:off x="441074" y="2877588"/>
            <a:ext cx="1347333" cy="5547841"/>
          </a:xfrm>
          <a:prstGeom prst="rect">
            <a:avLst/>
          </a:prstGeom>
        </p:spPr>
      </p:pic>
      <p:pic>
        <p:nvPicPr>
          <p:cNvPr id="2" name="Resim 1">
            <a:extLst>
              <a:ext uri="{FF2B5EF4-FFF2-40B4-BE49-F238E27FC236}">
                <a16:creationId xmlns:a16="http://schemas.microsoft.com/office/drawing/2014/main" id="{5132AC62-E433-4926-8B1F-252914561342}"/>
              </a:ext>
            </a:extLst>
          </p:cNvPr>
          <p:cNvPicPr>
            <a:picLocks noChangeAspect="1"/>
          </p:cNvPicPr>
          <p:nvPr/>
        </p:nvPicPr>
        <p:blipFill>
          <a:blip r:embed="rId6"/>
          <a:stretch>
            <a:fillRect/>
          </a:stretch>
        </p:blipFill>
        <p:spPr>
          <a:xfrm>
            <a:off x="5339181" y="1637908"/>
            <a:ext cx="874881" cy="1032235"/>
          </a:xfrm>
          <a:prstGeom prst="rect">
            <a:avLst/>
          </a:prstGeom>
        </p:spPr>
      </p:pic>
      <p:pic>
        <p:nvPicPr>
          <p:cNvPr id="10" name="15 Resim">
            <a:extLst>
              <a:ext uri="{FF2B5EF4-FFF2-40B4-BE49-F238E27FC236}">
                <a16:creationId xmlns:a16="http://schemas.microsoft.com/office/drawing/2014/main" id="{8AE5ECE1-68FE-48E8-BCA6-C2923EA44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9181" y="4155820"/>
            <a:ext cx="936104" cy="9911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1404708555"/>
              </p:ext>
            </p:extLst>
          </p:nvPr>
        </p:nvGraphicFramePr>
        <p:xfrm>
          <a:off x="2281473" y="914401"/>
          <a:ext cx="4190765" cy="4907902"/>
        </p:xfrm>
        <a:graphic>
          <a:graphicData uri="http://schemas.openxmlformats.org/drawingml/2006/table">
            <a:tbl>
              <a:tblPr firstRow="1" bandRow="1">
                <a:tableStyleId>{5C22544A-7EE6-4342-B048-85BDC9FD1C3A}</a:tableStyleId>
              </a:tblPr>
              <a:tblGrid>
                <a:gridCol w="281893">
                  <a:extLst>
                    <a:ext uri="{9D8B030D-6E8A-4147-A177-3AD203B41FA5}">
                      <a16:colId xmlns:a16="http://schemas.microsoft.com/office/drawing/2014/main" val="20000"/>
                    </a:ext>
                  </a:extLst>
                </a:gridCol>
                <a:gridCol w="973708">
                  <a:extLst>
                    <a:ext uri="{9D8B030D-6E8A-4147-A177-3AD203B41FA5}">
                      <a16:colId xmlns:a16="http://schemas.microsoft.com/office/drawing/2014/main" val="20001"/>
                    </a:ext>
                  </a:extLst>
                </a:gridCol>
                <a:gridCol w="1467582">
                  <a:extLst>
                    <a:ext uri="{9D8B030D-6E8A-4147-A177-3AD203B41FA5}">
                      <a16:colId xmlns:a16="http://schemas.microsoft.com/office/drawing/2014/main" val="20002"/>
                    </a:ext>
                  </a:extLst>
                </a:gridCol>
                <a:gridCol w="1467582">
                  <a:extLst>
                    <a:ext uri="{9D8B030D-6E8A-4147-A177-3AD203B41FA5}">
                      <a16:colId xmlns:a16="http://schemas.microsoft.com/office/drawing/2014/main" val="20003"/>
                    </a:ext>
                  </a:extLst>
                </a:gridCol>
              </a:tblGrid>
              <a:tr h="332766">
                <a:tc>
                  <a:txBody>
                    <a:bodyPr/>
                    <a:lstStyle/>
                    <a:p>
                      <a:endParaRPr lang="tr-TR" dirty="0"/>
                    </a:p>
                  </a:txBody>
                  <a:tcPr marL="75925" marR="75925"/>
                </a:tc>
                <a:tc>
                  <a:txBody>
                    <a:bodyPr/>
                    <a:lstStyle/>
                    <a:p>
                      <a:endParaRPr lang="tr-TR" dirty="0"/>
                    </a:p>
                  </a:txBody>
                  <a:tcPr marL="75925" marR="75925"/>
                </a:tc>
                <a:tc>
                  <a:txBody>
                    <a:bodyPr/>
                    <a:lstStyle/>
                    <a:p>
                      <a:endParaRPr lang="tr-TR" dirty="0"/>
                    </a:p>
                  </a:txBody>
                  <a:tcPr marL="75925" marR="75925"/>
                </a:tc>
                <a:tc>
                  <a:txBody>
                    <a:bodyPr/>
                    <a:lstStyle/>
                    <a:p>
                      <a:endParaRPr lang="tr-TR" dirty="0"/>
                    </a:p>
                  </a:txBody>
                  <a:tcPr marL="75925" marR="75925"/>
                </a:tc>
                <a:extLst>
                  <a:ext uri="{0D108BD9-81ED-4DB2-BD59-A6C34878D82A}">
                    <a16:rowId xmlns:a16="http://schemas.microsoft.com/office/drawing/2014/main" val="10000"/>
                  </a:ext>
                </a:extLst>
              </a:tr>
              <a:tr h="415246">
                <a:tc>
                  <a:txBody>
                    <a:bodyPr/>
                    <a:lstStyle/>
                    <a:p>
                      <a:pPr algn="ctr" fontAlgn="b"/>
                      <a:r>
                        <a:rPr lang="tr-TR" sz="1100" b="1" i="0" u="none" strike="noStrike" dirty="0">
                          <a:solidFill>
                            <a:srgbClr val="000000"/>
                          </a:solidFill>
                          <a:latin typeface="Calibri"/>
                        </a:rPr>
                        <a:t>S.N.</a:t>
                      </a:r>
                    </a:p>
                  </a:txBody>
                  <a:tcPr marL="7908" marR="7908" marT="9525" marB="0" anchor="b"/>
                </a:tc>
                <a:tc>
                  <a:txBody>
                    <a:bodyPr/>
                    <a:lstStyle/>
                    <a:p>
                      <a:pPr algn="ctr" fontAlgn="b"/>
                      <a:r>
                        <a:rPr lang="tr-TR" sz="1100" b="1" i="0" u="none" strike="noStrike">
                          <a:solidFill>
                            <a:srgbClr val="000000"/>
                          </a:solidFill>
                          <a:latin typeface="Calibri"/>
                        </a:rPr>
                        <a:t>Öğretmen Adı Soyadı</a:t>
                      </a:r>
                    </a:p>
                  </a:txBody>
                  <a:tcPr marL="7908" marR="7908" marT="9525" marB="0" anchor="b"/>
                </a:tc>
                <a:tc>
                  <a:txBody>
                    <a:bodyPr/>
                    <a:lstStyle/>
                    <a:p>
                      <a:pPr algn="ctr" fontAlgn="b"/>
                      <a:r>
                        <a:rPr lang="tr-TR" sz="1100" b="1" i="0" u="none" strike="noStrike">
                          <a:solidFill>
                            <a:srgbClr val="000000"/>
                          </a:solidFill>
                          <a:latin typeface="Calibri"/>
                        </a:rPr>
                        <a:t>Branşı</a:t>
                      </a:r>
                    </a:p>
                  </a:txBody>
                  <a:tcPr marL="7908" marR="7908" marT="9525" marB="0" anchor="b"/>
                </a:tc>
                <a:tc>
                  <a:txBody>
                    <a:bodyPr/>
                    <a:lstStyle/>
                    <a:p>
                      <a:pPr algn="ctr" fontAlgn="b"/>
                      <a:r>
                        <a:rPr lang="tr-TR" sz="1100" b="1" i="0" u="none" strike="noStrike" dirty="0">
                          <a:solidFill>
                            <a:srgbClr val="000000"/>
                          </a:solidFill>
                          <a:latin typeface="Calibri"/>
                        </a:rPr>
                        <a:t>Fotoğraf </a:t>
                      </a:r>
                    </a:p>
                  </a:txBody>
                  <a:tcPr marL="7908" marR="7908" marT="9525" marB="0" anchor="b"/>
                </a:tc>
                <a:extLst>
                  <a:ext uri="{0D108BD9-81ED-4DB2-BD59-A6C34878D82A}">
                    <a16:rowId xmlns:a16="http://schemas.microsoft.com/office/drawing/2014/main" val="10001"/>
                  </a:ext>
                </a:extLst>
              </a:tr>
              <a:tr h="1309109">
                <a:tc>
                  <a:txBody>
                    <a:bodyPr/>
                    <a:lstStyle/>
                    <a:p>
                      <a:pPr algn="ctr" fontAlgn="b"/>
                      <a:r>
                        <a:rPr lang="tr-TR" sz="1200" b="0" i="0" u="none" strike="noStrike" dirty="0">
                          <a:solidFill>
                            <a:srgbClr val="000000"/>
                          </a:solidFill>
                          <a:latin typeface="Calibri"/>
                        </a:rPr>
                        <a:t>11</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ctr" fontAlgn="b"/>
                      <a:r>
                        <a:rPr lang="tr-TR" sz="1200" b="0" i="0" u="none" strike="noStrike" dirty="0">
                          <a:solidFill>
                            <a:srgbClr val="000000"/>
                          </a:solidFill>
                          <a:latin typeface="Calibri"/>
                        </a:rPr>
                        <a:t>Mesude DERELİ</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dirty="0">
                          <a:solidFill>
                            <a:srgbClr val="000000"/>
                          </a:solidFill>
                          <a:latin typeface="Calibri"/>
                        </a:rPr>
                        <a:t>Sınıf</a:t>
                      </a:r>
                      <a:r>
                        <a:rPr lang="tr-TR" sz="1200" b="0" i="0" u="none" strike="noStrike" baseline="0" dirty="0">
                          <a:solidFill>
                            <a:srgbClr val="000000"/>
                          </a:solidFill>
                          <a:latin typeface="Calibri"/>
                        </a:rPr>
                        <a:t> Öğretmenliği</a:t>
                      </a:r>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tc>
                  <a:txBody>
                    <a:bodyPr/>
                    <a:lstStyle/>
                    <a:p>
                      <a:pPr algn="l" fontAlgn="b"/>
                      <a:endParaRPr lang="tr-TR" sz="1200" b="0" i="0" u="none" strike="noStrike" dirty="0">
                        <a:solidFill>
                          <a:srgbClr val="000000"/>
                        </a:solidFill>
                        <a:latin typeface="Calibri"/>
                      </a:endParaRPr>
                    </a:p>
                  </a:txBody>
                  <a:tcPr marL="7908" marR="7908" marT="9525" marB="0" anchor="b"/>
                </a:tc>
                <a:extLst>
                  <a:ext uri="{0D108BD9-81ED-4DB2-BD59-A6C34878D82A}">
                    <a16:rowId xmlns:a16="http://schemas.microsoft.com/office/drawing/2014/main" val="3964616539"/>
                  </a:ext>
                </a:extLst>
              </a:tr>
              <a:tr h="1406661">
                <a:tc>
                  <a:txBody>
                    <a:bodyPr/>
                    <a:lstStyle/>
                    <a:p>
                      <a:pPr algn="ctr" fontAlgn="b"/>
                      <a:r>
                        <a:rPr lang="tr-TR" sz="1200" b="0" i="0" u="none" strike="noStrike" dirty="0">
                          <a:solidFill>
                            <a:srgbClr val="000000"/>
                          </a:solidFill>
                          <a:latin typeface="Calibri"/>
                        </a:rPr>
                        <a:t>12</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ctr" fontAlgn="b"/>
                      <a:r>
                        <a:rPr lang="tr-TR" sz="1200" b="0" i="0" u="none" strike="noStrike" dirty="0">
                          <a:solidFill>
                            <a:srgbClr val="000000"/>
                          </a:solidFill>
                          <a:latin typeface="Calibri"/>
                        </a:rPr>
                        <a:t>Serdar AKDENİZ</a:t>
                      </a:r>
                      <a:endParaRPr lang="tr-TR" sz="1200" b="0" i="0" u="none" strike="noStrike" baseline="0" dirty="0">
                        <a:solidFill>
                          <a:srgbClr val="000000"/>
                        </a:solidFill>
                        <a:latin typeface="Calibri"/>
                      </a:endParaRPr>
                    </a:p>
                    <a:p>
                      <a:pPr algn="ctr" fontAlgn="b"/>
                      <a:endParaRPr lang="tr-TR" sz="1200" b="0" i="0" u="none" strike="noStrike" baseline="0" dirty="0">
                        <a:solidFill>
                          <a:srgbClr val="000000"/>
                        </a:solidFill>
                        <a:latin typeface="Calibri"/>
                      </a:endParaRPr>
                    </a:p>
                    <a:p>
                      <a:pPr algn="ctr" fontAlgn="b"/>
                      <a:endParaRPr lang="tr-TR" sz="1200" b="0" i="0" u="none" strike="noStrike" baseline="0" dirty="0">
                        <a:solidFill>
                          <a:srgbClr val="000000"/>
                        </a:solidFill>
                        <a:latin typeface="Calibri"/>
                      </a:endParaRPr>
                    </a:p>
                  </a:txBody>
                  <a:tcPr marL="7908" marR="7908" marT="9525" marB="0" anchor="b"/>
                </a:tc>
                <a:tc>
                  <a:txBody>
                    <a:bodyPr/>
                    <a:lstStyle/>
                    <a:p>
                      <a:pPr algn="ctr" fontAlgn="b"/>
                      <a:r>
                        <a:rPr lang="tr-TR" sz="1200" b="0" i="0" u="none" strike="noStrike" dirty="0">
                          <a:solidFill>
                            <a:srgbClr val="000000"/>
                          </a:solidFill>
                          <a:latin typeface="Calibri"/>
                        </a:rPr>
                        <a:t>Sınıf</a:t>
                      </a:r>
                      <a:r>
                        <a:rPr lang="tr-TR" sz="1200" b="0" i="0" u="none" strike="noStrike" baseline="0" dirty="0">
                          <a:solidFill>
                            <a:srgbClr val="000000"/>
                          </a:solidFill>
                          <a:latin typeface="Calibri"/>
                        </a:rPr>
                        <a:t> Öğretmenliği</a:t>
                      </a:r>
                      <a:endParaRPr lang="tr-TR" sz="1200" b="0" i="0" u="none" strike="noStrike" dirty="0">
                        <a:solidFill>
                          <a:srgbClr val="000000"/>
                        </a:solidFill>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tr-TR" sz="1200" b="0" i="0" u="none" strike="noStrike" baseline="0" dirty="0">
                        <a:solidFill>
                          <a:srgbClr val="000000"/>
                        </a:solidFill>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tr-TR" sz="1200" b="0" i="0" u="none" strike="noStrike" dirty="0">
                        <a:solidFill>
                          <a:srgbClr val="000000"/>
                        </a:solidFill>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tr-TR" sz="1200" b="0" i="0" u="none" strike="noStrike" dirty="0">
                        <a:solidFill>
                          <a:srgbClr val="000000"/>
                        </a:solidFill>
                        <a:latin typeface="Calibri"/>
                      </a:endParaRPr>
                    </a:p>
                  </a:txBody>
                  <a:tcPr marL="7908" marR="7908" marT="9525" marB="0" anchor="b"/>
                </a:tc>
                <a:tc>
                  <a:txBody>
                    <a:bodyPr/>
                    <a:lstStyle/>
                    <a:p>
                      <a:pPr algn="l" fontAlgn="b"/>
                      <a:endParaRPr lang="tr-TR" sz="1200" b="0" i="0" u="none" strike="noStrike" dirty="0">
                        <a:solidFill>
                          <a:srgbClr val="000000"/>
                        </a:solidFill>
                        <a:latin typeface="Calibri"/>
                      </a:endParaRPr>
                    </a:p>
                  </a:txBody>
                  <a:tcPr marL="7908" marR="7908" marT="9525" marB="0" anchor="b"/>
                </a:tc>
                <a:extLst>
                  <a:ext uri="{0D108BD9-81ED-4DB2-BD59-A6C34878D82A}">
                    <a16:rowId xmlns:a16="http://schemas.microsoft.com/office/drawing/2014/main" val="3728437783"/>
                  </a:ext>
                </a:extLst>
              </a:tr>
              <a:tr h="1444120">
                <a:tc>
                  <a:txBody>
                    <a:bodyPr/>
                    <a:lstStyle/>
                    <a:p>
                      <a:pPr algn="ctr" fontAlgn="b"/>
                      <a:endParaRPr lang="tr-TR" sz="1200" b="0" i="0" u="none" strike="noStrike" dirty="0">
                        <a:solidFill>
                          <a:srgbClr val="000000"/>
                        </a:solidFill>
                        <a:latin typeface="Calibri"/>
                      </a:endParaRPr>
                    </a:p>
                    <a:p>
                      <a:pPr algn="ctr" fontAlgn="b"/>
                      <a:r>
                        <a:rPr lang="tr-TR" sz="1200" b="0" i="0" u="none" strike="noStrike" dirty="0">
                          <a:solidFill>
                            <a:srgbClr val="000000"/>
                          </a:solidFill>
                          <a:latin typeface="Calibri"/>
                        </a:rPr>
                        <a:t>13</a:t>
                      </a: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p>
                      <a:pPr algn="ctr" fontAlgn="b"/>
                      <a:endParaRPr lang="tr-TR" sz="1200" b="0" i="0" u="none" strike="noStrike" dirty="0">
                        <a:solidFill>
                          <a:srgbClr val="000000"/>
                        </a:solidFill>
                        <a:latin typeface="Calibri"/>
                      </a:endParaRPr>
                    </a:p>
                  </a:txBody>
                  <a:tcPr marL="7908" marR="7908" marT="9525" marB="0" anchor="b"/>
                </a:tc>
                <a:tc>
                  <a:txBody>
                    <a:bodyPr/>
                    <a:lstStyle/>
                    <a:p>
                      <a:pPr algn="ctr" fontAlgn="b"/>
                      <a:r>
                        <a:rPr lang="tr-TR" sz="1200" b="0" i="0" u="none" strike="noStrike" dirty="0">
                          <a:solidFill>
                            <a:srgbClr val="000000"/>
                          </a:solidFill>
                          <a:latin typeface="Calibri"/>
                        </a:rPr>
                        <a:t>Birsen</a:t>
                      </a:r>
                      <a:r>
                        <a:rPr lang="tr-TR" sz="1200" b="0" i="0" u="none" strike="noStrike" baseline="0" dirty="0">
                          <a:solidFill>
                            <a:srgbClr val="000000"/>
                          </a:solidFill>
                          <a:latin typeface="Calibri"/>
                        </a:rPr>
                        <a:t> KURAL</a:t>
                      </a:r>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tc>
                  <a:txBody>
                    <a:bodyPr/>
                    <a:lstStyle/>
                    <a:p>
                      <a:pPr algn="ctr" fontAlgn="b"/>
                      <a:endParaRPr lang="tr-TR" sz="1200" b="0" i="0" u="none" strike="noStrike" dirty="0">
                        <a:solidFill>
                          <a:srgbClr val="000000"/>
                        </a:solidFill>
                        <a:latin typeface="Calibri"/>
                      </a:endParaRPr>
                    </a:p>
                    <a:p>
                      <a:pPr algn="ctr" fontAlgn="b"/>
                      <a:r>
                        <a:rPr lang="tr-TR" sz="1200" b="0" i="0" u="none" strike="noStrike" dirty="0">
                          <a:solidFill>
                            <a:srgbClr val="000000"/>
                          </a:solidFill>
                          <a:latin typeface="Calibri"/>
                        </a:rPr>
                        <a:t>İngilizce</a:t>
                      </a: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tc>
                  <a:txBody>
                    <a:bodyPr/>
                    <a:lstStyle/>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p>
                      <a:pPr algn="l" fontAlgn="b"/>
                      <a:endParaRPr lang="tr-TR" sz="1200" b="0" i="0" u="none" strike="noStrike" dirty="0">
                        <a:solidFill>
                          <a:srgbClr val="000000"/>
                        </a:solidFill>
                        <a:latin typeface="Calibri"/>
                      </a:endParaRPr>
                    </a:p>
                  </a:txBody>
                  <a:tcPr marL="7908" marR="7908" marT="9525" marB="0" anchor="b"/>
                </a:tc>
                <a:extLst>
                  <a:ext uri="{0D108BD9-81ED-4DB2-BD59-A6C34878D82A}">
                    <a16:rowId xmlns:a16="http://schemas.microsoft.com/office/drawing/2014/main" val="10004"/>
                  </a:ext>
                </a:extLst>
              </a:tr>
            </a:tbl>
          </a:graphicData>
        </a:graphic>
      </p:graphicFrame>
      <p:sp>
        <p:nvSpPr>
          <p:cNvPr id="3" name="7 Metin Yer Tutucusu"/>
          <p:cNvSpPr>
            <a:spLocks noGrp="1"/>
          </p:cNvSpPr>
          <p:nvPr>
            <p:ph type="body" sz="half" idx="2"/>
          </p:nvPr>
        </p:nvSpPr>
        <p:spPr>
          <a:xfrm>
            <a:off x="563690" y="161184"/>
            <a:ext cx="5159474" cy="346223"/>
          </a:xfrm>
        </p:spPr>
        <p:txBody>
          <a:bodyPr>
            <a:normAutofit/>
          </a:bodyPr>
          <a:lstStyle/>
          <a:p>
            <a:r>
              <a:rPr lang="tr-TR" sz="1600" b="1" dirty="0"/>
              <a:t>Öğretmen Bilgileri ve Branşlara Göre Dağılımları</a:t>
            </a:r>
          </a:p>
        </p:txBody>
      </p:sp>
      <p:pic>
        <p:nvPicPr>
          <p:cNvPr id="7" name="15 Resim" descr="RESMİM.jpg">
            <a:extLst>
              <a:ext uri="{FF2B5EF4-FFF2-40B4-BE49-F238E27FC236}">
                <a16:creationId xmlns:a16="http://schemas.microsoft.com/office/drawing/2014/main" id="{87B734ED-A263-4FA2-B30E-4EFE096B215B}"/>
              </a:ext>
            </a:extLst>
          </p:cNvPr>
          <p:cNvPicPr>
            <a:picLocks noChangeAspect="1"/>
          </p:cNvPicPr>
          <p:nvPr/>
        </p:nvPicPr>
        <p:blipFill>
          <a:blip r:embed="rId2" cstate="print"/>
          <a:stretch>
            <a:fillRect/>
          </a:stretch>
        </p:blipFill>
        <p:spPr>
          <a:xfrm>
            <a:off x="5441583" y="3119227"/>
            <a:ext cx="849694" cy="1152128"/>
          </a:xfrm>
          <a:prstGeom prst="rect">
            <a:avLst/>
          </a:prstGeom>
        </p:spPr>
      </p:pic>
      <p:pic>
        <p:nvPicPr>
          <p:cNvPr id="2" name="Resim 1">
            <a:extLst>
              <a:ext uri="{FF2B5EF4-FFF2-40B4-BE49-F238E27FC236}">
                <a16:creationId xmlns:a16="http://schemas.microsoft.com/office/drawing/2014/main" id="{20172077-7D1E-47A0-9B4D-3F1460F84D42}"/>
              </a:ext>
            </a:extLst>
          </p:cNvPr>
          <p:cNvPicPr>
            <a:picLocks noChangeAspect="1"/>
          </p:cNvPicPr>
          <p:nvPr/>
        </p:nvPicPr>
        <p:blipFill>
          <a:blip r:embed="rId3"/>
          <a:stretch>
            <a:fillRect/>
          </a:stretch>
        </p:blipFill>
        <p:spPr>
          <a:xfrm>
            <a:off x="441745" y="2863632"/>
            <a:ext cx="1347333" cy="5547841"/>
          </a:xfrm>
          <a:prstGeom prst="rect">
            <a:avLst/>
          </a:prstGeom>
        </p:spPr>
      </p:pic>
      <p:pic>
        <p:nvPicPr>
          <p:cNvPr id="8" name="15 Resim">
            <a:extLst>
              <a:ext uri="{FF2B5EF4-FFF2-40B4-BE49-F238E27FC236}">
                <a16:creationId xmlns:a16="http://schemas.microsoft.com/office/drawing/2014/main" id="{87B734ED-A263-4FA2-B30E-4EFE096B2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583" y="1838756"/>
            <a:ext cx="849694" cy="839697"/>
          </a:xfrm>
          <a:prstGeom prst="rect">
            <a:avLst/>
          </a:prstGeom>
        </p:spPr>
      </p:pic>
      <p:pic>
        <p:nvPicPr>
          <p:cNvPr id="10" name="15 Resim">
            <a:extLst>
              <a:ext uri="{FF2B5EF4-FFF2-40B4-BE49-F238E27FC236}">
                <a16:creationId xmlns:a16="http://schemas.microsoft.com/office/drawing/2014/main" id="{87B734ED-A263-4FA2-B30E-4EFE096B2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1583" y="4572000"/>
            <a:ext cx="849694" cy="9496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ata.jpg"/>
          <p:cNvPicPr>
            <a:picLocks noGrp="1" noChangeAspect="1"/>
          </p:cNvPicPr>
          <p:nvPr>
            <p:ph idx="1"/>
          </p:nvPr>
        </p:nvPicPr>
        <p:blipFill>
          <a:blip r:embed="rId2" cstate="print"/>
          <a:stretch>
            <a:fillRect/>
          </a:stretch>
        </p:blipFill>
        <p:spPr>
          <a:xfrm>
            <a:off x="0" y="-1"/>
            <a:ext cx="6858000" cy="7691385"/>
          </a:xfrm>
        </p:spPr>
      </p:pic>
      <p:sp>
        <p:nvSpPr>
          <p:cNvPr id="3" name="2 Metin Yer Tutucusu"/>
          <p:cNvSpPr>
            <a:spLocks noGrp="1"/>
          </p:cNvSpPr>
          <p:nvPr>
            <p:ph type="body" sz="half" idx="2"/>
          </p:nvPr>
        </p:nvSpPr>
        <p:spPr>
          <a:xfrm>
            <a:off x="309203" y="7999649"/>
            <a:ext cx="6239594" cy="859914"/>
          </a:xfrm>
        </p:spPr>
        <p:txBody>
          <a:bodyPr>
            <a:noAutofit/>
          </a:bodyPr>
          <a:lstStyle/>
          <a:p>
            <a:pPr algn="ctr"/>
            <a:r>
              <a:rPr lang="tr-TR" sz="1200" i="1" dirty="0">
                <a:solidFill>
                  <a:schemeClr val="tx2">
                    <a:lumMod val="75000"/>
                  </a:schemeClr>
                </a:solidFill>
              </a:rPr>
              <a:t>Gençler !</a:t>
            </a:r>
            <a:endParaRPr lang="tr-TR" sz="1200" dirty="0">
              <a:solidFill>
                <a:schemeClr val="tx2">
                  <a:lumMod val="75000"/>
                </a:schemeClr>
              </a:solidFill>
            </a:endParaRPr>
          </a:p>
          <a:p>
            <a:pPr algn="ctr"/>
            <a:r>
              <a:rPr lang="tr-TR" sz="1200" i="1" dirty="0">
                <a:solidFill>
                  <a:schemeClr val="tx2">
                    <a:lumMod val="75000"/>
                  </a:schemeClr>
                </a:solidFill>
              </a:rPr>
              <a:t>Cesaretimizi takviye ve idame eden sizlersiniz. Siz, almakta olduğunuz terbiye ve irfan ile insanlık ve medeniyetin, vatan sevgisinin, fikir hürriyetinin en kıymetli timsali olacaksınız. Yükselen yeni nesil, istikbal sizsiniz. Cumhuriyeti biz kurduk, onu yükseltecek ve yaşatacak sizsiniz.</a:t>
            </a:r>
            <a:r>
              <a:rPr lang="tr-TR" sz="1200" dirty="0">
                <a:solidFill>
                  <a:schemeClr val="tx2">
                    <a:lumMod val="75000"/>
                  </a:schemeClr>
                </a:solidFill>
              </a:rPr>
              <a:t> </a:t>
            </a:r>
          </a:p>
          <a:p>
            <a:pPr algn="ctr"/>
            <a:r>
              <a:rPr lang="tr-TR" sz="1200" dirty="0">
                <a:solidFill>
                  <a:schemeClr val="tx2">
                    <a:lumMod val="75000"/>
                  </a:schemeClr>
                </a:solidFill>
              </a:rPr>
              <a:t>	</a:t>
            </a:r>
            <a:r>
              <a:rPr lang="tr-TR" sz="1200" b="1" i="1" dirty="0">
                <a:solidFill>
                  <a:schemeClr val="tx2">
                    <a:lumMod val="75000"/>
                  </a:schemeClr>
                </a:solidFill>
              </a:rPr>
              <a:t>M. Kemal ATATÜRK</a:t>
            </a:r>
            <a:endParaRPr lang="tr-TR" sz="1200" dirty="0">
              <a:solidFill>
                <a:schemeClr val="tx2">
                  <a:lumMod val="75000"/>
                </a:schemeClr>
              </a:solidFill>
            </a:endParaRPr>
          </a:p>
          <a:p>
            <a:pPr algn="ctr"/>
            <a:endParaRPr lang="tr-TR" sz="1200" dirty="0">
              <a:solidFill>
                <a:schemeClr val="tx2">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3.BÖLÜM</a:t>
            </a:r>
            <a:br>
              <a:rPr lang="tr-TR" dirty="0"/>
            </a:br>
            <a:endParaRPr lang="tr-TR" dirty="0"/>
          </a:p>
        </p:txBody>
      </p:sp>
      <p:sp>
        <p:nvSpPr>
          <p:cNvPr id="2" name="1 Metin Yer Tutucusu"/>
          <p:cNvSpPr>
            <a:spLocks noGrp="1"/>
          </p:cNvSpPr>
          <p:nvPr>
            <p:ph type="body" idx="1"/>
          </p:nvPr>
        </p:nvSpPr>
        <p:spPr>
          <a:xfrm>
            <a:off x="822961" y="692331"/>
            <a:ext cx="5024854" cy="5316583"/>
          </a:xfrm>
        </p:spPr>
        <p:txBody>
          <a:bodyPr>
            <a:normAutofit/>
          </a:bodyPr>
          <a:lstStyle/>
          <a:p>
            <a:pPr algn="l"/>
            <a:endParaRPr lang="tr-TR" sz="2000" dirty="0"/>
          </a:p>
          <a:p>
            <a:pPr algn="l">
              <a:buFont typeface="Arial" pitchFamily="34" charset="0"/>
              <a:buChar char="•"/>
            </a:pPr>
            <a:r>
              <a:rPr lang="tr-TR" sz="2000" dirty="0"/>
              <a:t>KURUMUN SORUNLARI</a:t>
            </a:r>
          </a:p>
          <a:p>
            <a:pPr algn="l"/>
            <a:endParaRPr lang="tr-TR" sz="2000" dirty="0"/>
          </a:p>
          <a:p>
            <a:pPr algn="l">
              <a:buFont typeface="Arial" pitchFamily="34" charset="0"/>
              <a:buChar char="•"/>
            </a:pPr>
            <a:r>
              <a:rPr lang="tr-TR" sz="2000" dirty="0"/>
              <a:t>ÇÖZÜM ÖNERİLERİ</a:t>
            </a:r>
          </a:p>
          <a:p>
            <a:pPr algn="l"/>
            <a:endParaRPr lang="tr-TR" sz="2000" dirty="0"/>
          </a:p>
          <a:p>
            <a:pPr algn="l">
              <a:buFont typeface="Arial" pitchFamily="34" charset="0"/>
              <a:buChar char="•"/>
            </a:pPr>
            <a:r>
              <a:rPr lang="tr-TR" sz="2000" dirty="0"/>
              <a:t>SOSYAL FAALİYETLERİ</a:t>
            </a:r>
          </a:p>
          <a:p>
            <a:pPr algn="l"/>
            <a:endParaRPr lang="tr-TR" sz="2000" dirty="0"/>
          </a:p>
          <a:p>
            <a:pPr algn="l">
              <a:buFont typeface="Arial" pitchFamily="34" charset="0"/>
              <a:buChar char="•"/>
            </a:pPr>
            <a:r>
              <a:rPr lang="tr-TR" sz="2000" dirty="0"/>
              <a:t>FİZİKİ AÇIDAN YAPILAN VE YAPILACAK ÇALIŞMALAR</a:t>
            </a:r>
          </a:p>
          <a:p>
            <a:pPr algn="l"/>
            <a:r>
              <a:rPr lang="tr-TR" sz="20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952229392"/>
              </p:ext>
            </p:extLst>
          </p:nvPr>
        </p:nvGraphicFramePr>
        <p:xfrm>
          <a:off x="1814932" y="1546545"/>
          <a:ext cx="4735158" cy="6050909"/>
        </p:xfrm>
        <a:graphic>
          <a:graphicData uri="http://schemas.openxmlformats.org/drawingml/2006/table">
            <a:tbl>
              <a:tblPr firstRow="1" bandRow="1">
                <a:tableStyleId>{5C22544A-7EE6-4342-B048-85BDC9FD1C3A}</a:tableStyleId>
              </a:tblPr>
              <a:tblGrid>
                <a:gridCol w="4735158">
                  <a:extLst>
                    <a:ext uri="{9D8B030D-6E8A-4147-A177-3AD203B41FA5}">
                      <a16:colId xmlns:a16="http://schemas.microsoft.com/office/drawing/2014/main" val="20000"/>
                    </a:ext>
                  </a:extLst>
                </a:gridCol>
              </a:tblGrid>
              <a:tr h="315324">
                <a:tc>
                  <a:txBody>
                    <a:bodyPr/>
                    <a:lstStyle/>
                    <a:p>
                      <a:endParaRPr lang="tr-TR" sz="1200" b="0" dirty="0"/>
                    </a:p>
                  </a:txBody>
                  <a:tcPr marL="75925" marR="75925"/>
                </a:tc>
                <a:extLst>
                  <a:ext uri="{0D108BD9-81ED-4DB2-BD59-A6C34878D82A}">
                    <a16:rowId xmlns:a16="http://schemas.microsoft.com/office/drawing/2014/main" val="10000"/>
                  </a:ext>
                </a:extLst>
              </a:tr>
              <a:tr h="56057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b="0" dirty="0"/>
                        <a:t> </a:t>
                      </a:r>
                      <a:r>
                        <a:rPr kumimoji="0" lang="tr-TR" sz="1400" b="1" u="sng" kern="1200" dirty="0">
                          <a:solidFill>
                            <a:schemeClr val="dk1"/>
                          </a:solidFill>
                          <a:latin typeface="+mn-lt"/>
                          <a:ea typeface="+mn-ea"/>
                          <a:cs typeface="+mn-cs"/>
                        </a:rPr>
                        <a:t>Bina İle İlgili Sorunlar:</a:t>
                      </a:r>
                      <a:r>
                        <a:rPr kumimoji="0" lang="tr-TR" sz="1400" kern="120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200" b="0" dirty="0"/>
                    </a:p>
                  </a:txBody>
                  <a:tcPr marL="75925" marR="75925"/>
                </a:tc>
                <a:extLst>
                  <a:ext uri="{0D108BD9-81ED-4DB2-BD59-A6C34878D82A}">
                    <a16:rowId xmlns:a16="http://schemas.microsoft.com/office/drawing/2014/main" val="10001"/>
                  </a:ext>
                </a:extLst>
              </a:tr>
              <a:tr h="4859685">
                <a:tc>
                  <a:txBody>
                    <a:bodyPr/>
                    <a:lstStyle/>
                    <a:p>
                      <a:r>
                        <a:rPr kumimoji="0" lang="tr-TR" sz="1200" kern="1200" dirty="0">
                          <a:solidFill>
                            <a:schemeClr val="dk1"/>
                          </a:solidFill>
                          <a:latin typeface="+mn-lt"/>
                          <a:ea typeface="+mn-ea"/>
                          <a:cs typeface="+mn-cs"/>
                        </a:rPr>
                        <a:t>            Okulumuzun binası 1954 yılında yapılan ana binaya eklemelerle bugünkü halini almıştır.  Okulumuz şu anki haliyle çok parçalı bir yapıya sahiptir. Halen okulumuzda birbirinden bağımsız üniteler halinde toplam</a:t>
                      </a:r>
                      <a:r>
                        <a:rPr kumimoji="0" lang="tr-TR" sz="1200" kern="1200" baseline="0" dirty="0">
                          <a:solidFill>
                            <a:schemeClr val="dk1"/>
                          </a:solidFill>
                          <a:latin typeface="+mn-lt"/>
                          <a:ea typeface="+mn-ea"/>
                          <a:cs typeface="+mn-cs"/>
                        </a:rPr>
                        <a:t> 5 okul binası bulunmaktadır. Okulumuzda her sene yapılan tadilat ve onarımlarla eğitim öğretim devam etse de öğrencilerimizin kullanabilecekleri geniş bir bahçe, spor salonu, oyun alanları, toplantı ve konferans salonu, branşlara göre kullanılabilecek alanlarımız (Müzik Sınıfı, Resim Sınıfı gibi) bulunmamaktadır. </a:t>
                      </a:r>
                      <a:br>
                        <a:rPr kumimoji="0" lang="tr-TR" sz="1200" kern="1200" baseline="0" dirty="0">
                          <a:solidFill>
                            <a:schemeClr val="dk1"/>
                          </a:solidFill>
                          <a:latin typeface="+mn-lt"/>
                          <a:ea typeface="+mn-ea"/>
                          <a:cs typeface="+mn-cs"/>
                        </a:rPr>
                      </a:br>
                      <a:endParaRPr kumimoji="0" lang="tr-TR" sz="1200" kern="1200" baseline="0" dirty="0">
                        <a:solidFill>
                          <a:schemeClr val="dk1"/>
                        </a:solidFill>
                        <a:latin typeface="+mn-lt"/>
                        <a:ea typeface="+mn-ea"/>
                        <a:cs typeface="+mn-cs"/>
                      </a:endParaRPr>
                    </a:p>
                    <a:p>
                      <a:r>
                        <a:rPr kumimoji="0" lang="tr-TR" sz="1200" kern="1200" baseline="0" dirty="0">
                          <a:solidFill>
                            <a:schemeClr val="dk1"/>
                          </a:solidFill>
                          <a:latin typeface="+mn-lt"/>
                          <a:ea typeface="+mn-ea"/>
                          <a:cs typeface="+mn-cs"/>
                        </a:rPr>
                        <a:t>             Okulumuz konum itibariyle mahallenin girişinde ve tehlikeli bir trafik güzergahında olup araç ve yaya güvenliği açısından okulumuzda güvenlik sorunları yaşanabilmektedir. Okulumuzun önünden geçen hafriyat kamyonları öğrencilerimiz, velilerimiz ve okulumuz açısından büyük bir risk oluşturmaktadır.</a:t>
                      </a:r>
                    </a:p>
                    <a:p>
                      <a:endParaRPr kumimoji="0" lang="tr-TR" sz="1200" kern="1200" baseline="0" dirty="0">
                        <a:solidFill>
                          <a:schemeClr val="dk1"/>
                        </a:solidFill>
                        <a:latin typeface="+mn-lt"/>
                        <a:ea typeface="+mn-ea"/>
                        <a:cs typeface="+mn-cs"/>
                      </a:endParaRPr>
                    </a:p>
                    <a:p>
                      <a:r>
                        <a:rPr kumimoji="0" lang="tr-TR" sz="1200" kern="1200" baseline="0" dirty="0">
                          <a:solidFill>
                            <a:schemeClr val="dk1"/>
                          </a:solidFill>
                          <a:latin typeface="+mn-lt"/>
                          <a:ea typeface="+mn-ea"/>
                          <a:cs typeface="+mn-cs"/>
                        </a:rPr>
                        <a:t>          Okulumuzun binasından kaynaklanan fiziki olumsuzluklarının okulumuzun öğrenci potansiyelini etkilediği, öğrencilerimizin okulumuzun kayıt bölgesinde bir adreste oturmasına rağmen başka okullara gitmelerine neden olduğu değerlendirilmektedir.</a:t>
                      </a:r>
                    </a:p>
                    <a:p>
                      <a:endParaRPr kumimoji="0" lang="tr-TR" sz="1200" kern="1200" baseline="0" dirty="0">
                        <a:solidFill>
                          <a:schemeClr val="dk1"/>
                        </a:solidFill>
                        <a:latin typeface="+mn-lt"/>
                        <a:ea typeface="+mn-ea"/>
                        <a:cs typeface="+mn-cs"/>
                      </a:endParaRPr>
                    </a:p>
                    <a:p>
                      <a:r>
                        <a:rPr kumimoji="0" lang="tr-TR" sz="1200" kern="1200" baseline="0" dirty="0">
                          <a:solidFill>
                            <a:schemeClr val="dk1"/>
                          </a:solidFill>
                          <a:latin typeface="+mn-lt"/>
                          <a:ea typeface="+mn-ea"/>
                          <a:cs typeface="+mn-cs"/>
                        </a:rPr>
                        <a:t>            Bunun yanında okul binamızın tek katlı olması bir avantaj olarak değerlendirilmektedir.</a:t>
                      </a:r>
                      <a:br>
                        <a:rPr kumimoji="0" lang="tr-TR" sz="1200" kern="1200" baseline="0" dirty="0">
                          <a:solidFill>
                            <a:schemeClr val="dk1"/>
                          </a:solidFill>
                          <a:latin typeface="+mn-lt"/>
                          <a:ea typeface="+mn-ea"/>
                          <a:cs typeface="+mn-cs"/>
                        </a:rPr>
                      </a:br>
                      <a:endParaRPr lang="tr-TR" sz="1200" b="0" dirty="0"/>
                    </a:p>
                  </a:txBody>
                  <a:tcPr marL="75925" marR="75925"/>
                </a:tc>
                <a:extLst>
                  <a:ext uri="{0D108BD9-81ED-4DB2-BD59-A6C34878D82A}">
                    <a16:rowId xmlns:a16="http://schemas.microsoft.com/office/drawing/2014/main" val="10002"/>
                  </a:ext>
                </a:extLst>
              </a:tr>
              <a:tr h="315324">
                <a:tc>
                  <a:txBody>
                    <a:bodyPr/>
                    <a:lstStyle/>
                    <a:p>
                      <a:pPr>
                        <a:buFont typeface="Arial" pitchFamily="34" charset="0"/>
                        <a:buChar char="•"/>
                      </a:pPr>
                      <a:endParaRPr lang="tr-TR" sz="1200" b="0" dirty="0"/>
                    </a:p>
                  </a:txBody>
                  <a:tcPr marL="75925" marR="75925"/>
                </a:tc>
                <a:extLst>
                  <a:ext uri="{0D108BD9-81ED-4DB2-BD59-A6C34878D82A}">
                    <a16:rowId xmlns:a16="http://schemas.microsoft.com/office/drawing/2014/main" val="10005"/>
                  </a:ext>
                </a:extLst>
              </a:tr>
            </a:tbl>
          </a:graphicData>
        </a:graphic>
      </p:graphicFrame>
      <p:sp>
        <p:nvSpPr>
          <p:cNvPr id="7" name="7 Metin Yer Tutucusu"/>
          <p:cNvSpPr txBox="1">
            <a:spLocks/>
          </p:cNvSpPr>
          <p:nvPr/>
        </p:nvSpPr>
        <p:spPr>
          <a:xfrm>
            <a:off x="994765" y="241333"/>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1" i="0" u="none" strike="noStrike" kern="1200" cap="none" spc="0" normalizeH="0" baseline="0" noProof="0" dirty="0">
                <a:ln>
                  <a:noFill/>
                </a:ln>
                <a:effectLst/>
                <a:uLnTx/>
                <a:uFillTx/>
                <a:latin typeface="+mn-lt"/>
                <a:ea typeface="+mn-ea"/>
                <a:cs typeface="+mn-cs"/>
              </a:rPr>
              <a:t>Kurumun Sorunları ve Çözüm Önerileri</a:t>
            </a:r>
          </a:p>
        </p:txBody>
      </p:sp>
      <p:pic>
        <p:nvPicPr>
          <p:cNvPr id="4" name="Resim 3">
            <a:extLst>
              <a:ext uri="{FF2B5EF4-FFF2-40B4-BE49-F238E27FC236}">
                <a16:creationId xmlns:a16="http://schemas.microsoft.com/office/drawing/2014/main" id="{12C5A098-07A8-416F-9CF2-0CCC36423696}"/>
              </a:ext>
            </a:extLst>
          </p:cNvPr>
          <p:cNvPicPr>
            <a:picLocks noChangeAspect="1"/>
          </p:cNvPicPr>
          <p:nvPr/>
        </p:nvPicPr>
        <p:blipFill>
          <a:blip r:embed="rId2"/>
          <a:stretch>
            <a:fillRect/>
          </a:stretch>
        </p:blipFill>
        <p:spPr>
          <a:xfrm>
            <a:off x="467599" y="2731140"/>
            <a:ext cx="1347333" cy="554784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738959154"/>
              </p:ext>
            </p:extLst>
          </p:nvPr>
        </p:nvGraphicFramePr>
        <p:xfrm>
          <a:off x="1814932" y="951722"/>
          <a:ext cx="4697835" cy="7413962"/>
        </p:xfrm>
        <a:graphic>
          <a:graphicData uri="http://schemas.openxmlformats.org/drawingml/2006/table">
            <a:tbl>
              <a:tblPr firstRow="1" bandRow="1">
                <a:tableStyleId>{5C22544A-7EE6-4342-B048-85BDC9FD1C3A}</a:tableStyleId>
              </a:tblPr>
              <a:tblGrid>
                <a:gridCol w="4697835">
                  <a:extLst>
                    <a:ext uri="{9D8B030D-6E8A-4147-A177-3AD203B41FA5}">
                      <a16:colId xmlns:a16="http://schemas.microsoft.com/office/drawing/2014/main" val="20000"/>
                    </a:ext>
                  </a:extLst>
                </a:gridCol>
              </a:tblGrid>
              <a:tr h="310301">
                <a:tc>
                  <a:txBody>
                    <a:bodyPr/>
                    <a:lstStyle/>
                    <a:p>
                      <a:endParaRPr lang="tr-TR" sz="1200" b="0" dirty="0"/>
                    </a:p>
                  </a:txBody>
                  <a:tcPr marL="75925" marR="75925"/>
                </a:tc>
                <a:extLst>
                  <a:ext uri="{0D108BD9-81ED-4DB2-BD59-A6C34878D82A}">
                    <a16:rowId xmlns:a16="http://schemas.microsoft.com/office/drawing/2014/main" val="10000"/>
                  </a:ext>
                </a:extLst>
              </a:tr>
              <a:tr h="55164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a:solidFill>
                            <a:schemeClr val="dk1"/>
                          </a:solidFill>
                          <a:latin typeface="+mn-lt"/>
                          <a:ea typeface="+mn-ea"/>
                          <a:cs typeface="+mn-cs"/>
                        </a:rPr>
                        <a:t>Öğretmen-Yönetici İle İlgili Sorunlar:</a:t>
                      </a:r>
                      <a:endParaRPr kumimoji="0" lang="tr-TR" sz="1400" kern="1200" dirty="0">
                        <a:solidFill>
                          <a:schemeClr val="dk1"/>
                        </a:solidFill>
                        <a:latin typeface="+mn-lt"/>
                        <a:ea typeface="+mn-ea"/>
                        <a:cs typeface="+mn-cs"/>
                      </a:endParaRPr>
                    </a:p>
                    <a:p>
                      <a:pPr>
                        <a:buFont typeface="Arial" pitchFamily="34" charset="0"/>
                        <a:buNone/>
                      </a:pPr>
                      <a:endParaRPr lang="tr-TR" sz="1200" b="0" dirty="0"/>
                    </a:p>
                  </a:txBody>
                  <a:tcPr marL="75925" marR="75925"/>
                </a:tc>
                <a:extLst>
                  <a:ext uri="{0D108BD9-81ED-4DB2-BD59-A6C34878D82A}">
                    <a16:rowId xmlns:a16="http://schemas.microsoft.com/office/drawing/2014/main" val="10003"/>
                  </a:ext>
                </a:extLst>
              </a:tr>
              <a:tr h="5895725">
                <a:tc>
                  <a:txBody>
                    <a:bodyPr/>
                    <a:lstStyle/>
                    <a:p>
                      <a:r>
                        <a:rPr lang="tr-TR" sz="1200" b="0" dirty="0"/>
                        <a:t>Okulumuzda iki farklı okul</a:t>
                      </a:r>
                      <a:r>
                        <a:rPr lang="tr-TR" sz="1200" b="0" baseline="0" dirty="0"/>
                        <a:t> olmasına rağmen ilkokul ve ortaokulun tek bir müdürlük çatısı altında toplanması ve tek bir okul müdürü olması insan kaynakları anlamında önemli bir sorundur. Tek bir okul müdürü olması hem kurumsal olarak, hem de pedagojik olarak bazı sıkıntılara yol açmaktadır. Okulumuzda yöneticilik normunda ilkokulda ve ortaokulda kadrolu bir müdür yardımcısının olmaması, sadece ilkokulda görevlendirme bir müdür yardımcısı olması, okul yönetiminde istikrarlı bir yönetim sürecinin işlemesini engellemekte, işgücü açığı doğurmakta, kurumsal iklimi olumsuz etkilemektedir.</a:t>
                      </a:r>
                    </a:p>
                    <a:p>
                      <a:endParaRPr lang="tr-TR" sz="1200" b="0" baseline="0" dirty="0"/>
                    </a:p>
                    <a:p>
                      <a:r>
                        <a:rPr lang="tr-TR" sz="1200" b="0" baseline="0" dirty="0"/>
                        <a:t>Yine okul binamızın yetersiz olmasından dolayı ikili eğitim şekliyle eğitim öğretim faaliyetlerinin yapılıyor olması, hem okul binasına ilişkin yetersizliklerin hem de ikili eğitim şeklinin öğrenci talebinde eksilmelere yol açmasından dolayı ders saatlerinin az olması bazı branşlarda öğretmen açığı doğurmaktadır. Ders saati az olduğu için Görsel Sanatlar, Beden Eğitimi, Din Kültürü, Müzik, Teknoloji Tasarım derslerinden okulumuzun öğretmen normu bulunmamaktadır. Bu durum  başka okullardan ders tamamlama yoluyla öğretmen görevlendirilmesiyle veya ders ücreti karşılığı öğretmen görevlendirilmesiyle giderilmeye çalışılmaktadır. </a:t>
                      </a:r>
                    </a:p>
                    <a:p>
                      <a:endParaRPr lang="tr-TR" sz="1200" b="0" dirty="0"/>
                    </a:p>
                    <a:p>
                      <a:r>
                        <a:rPr lang="tr-TR" sz="1200" b="0" dirty="0"/>
                        <a:t>Okulumuzda özel</a:t>
                      </a:r>
                      <a:r>
                        <a:rPr lang="tr-TR" sz="1200" b="0" baseline="0" dirty="0"/>
                        <a:t> eğitim ve okul öncesi hariç diğer bütün alan ve branşlarda tek öğretmen bulunmaktadır. Öğretmenin kendisinden başka, zümresinde bir arkadaşının bulunmaması, işbirliği yapma , alanla ilgili bilgi, belge paylaşımı, ortak bir vizyon uluşturup bunu uygulama, birlikte öğrenme, rekabete dayalı eğitim çalışmaları konusunda kurumsal kültürümüzü  olumsuz bir şekilde etkilediği değerlendirilmektedir.</a:t>
                      </a:r>
                    </a:p>
                    <a:p>
                      <a:endParaRPr lang="tr-TR" sz="1200" b="0" dirty="0"/>
                    </a:p>
                  </a:txBody>
                  <a:tcPr marL="75925" marR="75925"/>
                </a:tc>
                <a:extLst>
                  <a:ext uri="{0D108BD9-81ED-4DB2-BD59-A6C34878D82A}">
                    <a16:rowId xmlns:a16="http://schemas.microsoft.com/office/drawing/2014/main" val="10004"/>
                  </a:ext>
                </a:extLst>
              </a:tr>
              <a:tr h="656290">
                <a:tc>
                  <a:txBody>
                    <a:bodyPr/>
                    <a:lstStyle/>
                    <a:p>
                      <a:pPr>
                        <a:buFont typeface="Arial" pitchFamily="34" charset="0"/>
                        <a:buNone/>
                      </a:pPr>
                      <a:endParaRPr lang="tr-TR" sz="1200" b="0" dirty="0"/>
                    </a:p>
                  </a:txBody>
                  <a:tcPr marL="75925" marR="75925"/>
                </a:tc>
                <a:extLst>
                  <a:ext uri="{0D108BD9-81ED-4DB2-BD59-A6C34878D82A}">
                    <a16:rowId xmlns:a16="http://schemas.microsoft.com/office/drawing/2014/main" val="10005"/>
                  </a:ext>
                </a:extLst>
              </a:tr>
            </a:tbl>
          </a:graphicData>
        </a:graphic>
      </p:graphicFrame>
      <p:sp>
        <p:nvSpPr>
          <p:cNvPr id="7" name="7 Metin Yer Tutucusu"/>
          <p:cNvSpPr txBox="1">
            <a:spLocks/>
          </p:cNvSpPr>
          <p:nvPr/>
        </p:nvSpPr>
        <p:spPr>
          <a:xfrm>
            <a:off x="994765" y="241333"/>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1" i="0" u="none" strike="noStrike" kern="1200" cap="none" spc="0" normalizeH="0" baseline="0" noProof="0" dirty="0">
                <a:ln>
                  <a:noFill/>
                </a:ln>
                <a:effectLst/>
                <a:uLnTx/>
                <a:uFillTx/>
                <a:latin typeface="+mn-lt"/>
                <a:ea typeface="+mn-ea"/>
                <a:cs typeface="+mn-cs"/>
              </a:rPr>
              <a:t>Kurumun Sorunları ve Çözüm Önerileri</a:t>
            </a:r>
          </a:p>
        </p:txBody>
      </p:sp>
      <p:pic>
        <p:nvPicPr>
          <p:cNvPr id="4" name="Resim 3">
            <a:extLst>
              <a:ext uri="{FF2B5EF4-FFF2-40B4-BE49-F238E27FC236}">
                <a16:creationId xmlns:a16="http://schemas.microsoft.com/office/drawing/2014/main" id="{12C5A098-07A8-416F-9CF2-0CCC36423696}"/>
              </a:ext>
            </a:extLst>
          </p:cNvPr>
          <p:cNvPicPr>
            <a:picLocks noChangeAspect="1"/>
          </p:cNvPicPr>
          <p:nvPr/>
        </p:nvPicPr>
        <p:blipFill>
          <a:blip r:embed="rId2"/>
          <a:stretch>
            <a:fillRect/>
          </a:stretch>
        </p:blipFill>
        <p:spPr>
          <a:xfrm>
            <a:off x="467599" y="2731140"/>
            <a:ext cx="1347333" cy="5547841"/>
          </a:xfrm>
          <a:prstGeom prst="rect">
            <a:avLst/>
          </a:prstGeom>
        </p:spPr>
      </p:pic>
    </p:spTree>
    <p:extLst>
      <p:ext uri="{BB962C8B-B14F-4D97-AF65-F5344CB8AC3E}">
        <p14:creationId xmlns:p14="http://schemas.microsoft.com/office/powerpoint/2010/main" val="417428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1958953010"/>
              </p:ext>
            </p:extLst>
          </p:nvPr>
        </p:nvGraphicFramePr>
        <p:xfrm>
          <a:off x="1807739" y="1045030"/>
          <a:ext cx="4664499" cy="6848669"/>
        </p:xfrm>
        <a:graphic>
          <a:graphicData uri="http://schemas.openxmlformats.org/drawingml/2006/table">
            <a:tbl>
              <a:tblPr firstRow="1" bandRow="1">
                <a:tableStyleId>{5C22544A-7EE6-4342-B048-85BDC9FD1C3A}</a:tableStyleId>
              </a:tblPr>
              <a:tblGrid>
                <a:gridCol w="4664499">
                  <a:extLst>
                    <a:ext uri="{9D8B030D-6E8A-4147-A177-3AD203B41FA5}">
                      <a16:colId xmlns:a16="http://schemas.microsoft.com/office/drawing/2014/main" val="20000"/>
                    </a:ext>
                  </a:extLst>
                </a:gridCol>
              </a:tblGrid>
              <a:tr h="66142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a:solidFill>
                            <a:schemeClr val="dk1"/>
                          </a:solidFill>
                          <a:latin typeface="+mn-lt"/>
                          <a:ea typeface="+mn-ea"/>
                          <a:cs typeface="+mn-cs"/>
                        </a:rPr>
                        <a:t>Öğrenci Devamı İle İlgili Sorunlar:</a:t>
                      </a:r>
                      <a:endParaRPr kumimoji="0" lang="tr-TR" sz="1400" kern="1200" dirty="0">
                        <a:solidFill>
                          <a:schemeClr val="dk1"/>
                        </a:solidFill>
                        <a:latin typeface="+mn-lt"/>
                        <a:ea typeface="+mn-ea"/>
                        <a:cs typeface="+mn-cs"/>
                      </a:endParaRPr>
                    </a:p>
                  </a:txBody>
                  <a:tcPr marL="75925" marR="75925"/>
                </a:tc>
                <a:extLst>
                  <a:ext uri="{0D108BD9-81ED-4DB2-BD59-A6C34878D82A}">
                    <a16:rowId xmlns:a16="http://schemas.microsoft.com/office/drawing/2014/main" val="10000"/>
                  </a:ext>
                </a:extLst>
              </a:tr>
              <a:tr h="1990871">
                <a:tc>
                  <a:txBody>
                    <a:bodyPr/>
                    <a:lstStyle/>
                    <a:p>
                      <a:r>
                        <a:rPr kumimoji="0" lang="tr-TR" sz="1200" kern="1200" dirty="0">
                          <a:solidFill>
                            <a:schemeClr val="dk1"/>
                          </a:solidFill>
                          <a:latin typeface="+mn-lt"/>
                          <a:ea typeface="+mn-ea"/>
                          <a:cs typeface="+mn-cs"/>
                        </a:rPr>
                        <a:t>Öğrencilerimizin devam durumları yakından takip edilmekte olup devamsızlığı fazla olan öğrencilere gerekli bildirimler yapılmakta, devamsızlıklarına yönelik önlemler</a:t>
                      </a:r>
                      <a:r>
                        <a:rPr kumimoji="0" lang="tr-TR" sz="1200" kern="1200" baseline="0" dirty="0">
                          <a:solidFill>
                            <a:schemeClr val="dk1"/>
                          </a:solidFill>
                          <a:latin typeface="+mn-lt"/>
                          <a:ea typeface="+mn-ea"/>
                          <a:cs typeface="+mn-cs"/>
                        </a:rPr>
                        <a:t> </a:t>
                      </a:r>
                      <a:r>
                        <a:rPr kumimoji="0" lang="tr-TR" sz="1200" kern="1200" dirty="0">
                          <a:solidFill>
                            <a:schemeClr val="dk1"/>
                          </a:solidFill>
                          <a:latin typeface="+mn-lt"/>
                          <a:ea typeface="+mn-ea"/>
                          <a:cs typeface="+mn-cs"/>
                        </a:rPr>
                        <a:t>alınmaktadır. Velilerimizin</a:t>
                      </a:r>
                      <a:r>
                        <a:rPr kumimoji="0" lang="tr-TR" sz="1200" kern="1200" baseline="0" dirty="0">
                          <a:solidFill>
                            <a:schemeClr val="dk1"/>
                          </a:solidFill>
                          <a:latin typeface="+mn-lt"/>
                          <a:ea typeface="+mn-ea"/>
                          <a:cs typeface="+mn-cs"/>
                        </a:rPr>
                        <a:t> 8383 </a:t>
                      </a:r>
                      <a:r>
                        <a:rPr kumimoji="0" lang="tr-TR" sz="1200" kern="1200" baseline="0" dirty="0" err="1">
                          <a:solidFill>
                            <a:schemeClr val="dk1"/>
                          </a:solidFill>
                          <a:latin typeface="+mn-lt"/>
                          <a:ea typeface="+mn-ea"/>
                          <a:cs typeface="+mn-cs"/>
                        </a:rPr>
                        <a:t>Meb</a:t>
                      </a:r>
                      <a:r>
                        <a:rPr kumimoji="0" lang="tr-TR" sz="1200" kern="1200" baseline="0" dirty="0">
                          <a:solidFill>
                            <a:schemeClr val="dk1"/>
                          </a:solidFill>
                          <a:latin typeface="+mn-lt"/>
                          <a:ea typeface="+mn-ea"/>
                          <a:cs typeface="+mn-cs"/>
                        </a:rPr>
                        <a:t> Mobil Bilgi servisine abone olmaları teşvik edilerek öğrencilerimizin devamsızlık durumlarını yakından takip etmeleri sağlanmaktadır. </a:t>
                      </a:r>
                      <a:endParaRPr lang="tr-TR" sz="1200" b="0" dirty="0"/>
                    </a:p>
                  </a:txBody>
                  <a:tcPr marL="75925" marR="75925"/>
                </a:tc>
                <a:extLst>
                  <a:ext uri="{0D108BD9-81ED-4DB2-BD59-A6C34878D82A}">
                    <a16:rowId xmlns:a16="http://schemas.microsoft.com/office/drawing/2014/main" val="10001"/>
                  </a:ext>
                </a:extLst>
              </a:tr>
              <a:tr h="66142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a:solidFill>
                            <a:schemeClr val="dk1"/>
                          </a:solidFill>
                          <a:latin typeface="+mn-lt"/>
                          <a:ea typeface="+mn-ea"/>
                          <a:cs typeface="+mn-cs"/>
                        </a:rPr>
                        <a:t>Veli İle İlgili Sorunlar:</a:t>
                      </a:r>
                      <a:endParaRPr kumimoji="0" lang="tr-TR" sz="1400" kern="1200" dirty="0">
                        <a:solidFill>
                          <a:schemeClr val="dk1"/>
                        </a:solidFill>
                        <a:latin typeface="+mn-lt"/>
                        <a:ea typeface="+mn-ea"/>
                        <a:cs typeface="+mn-cs"/>
                      </a:endParaRPr>
                    </a:p>
                  </a:txBody>
                  <a:tcPr marL="75925" marR="75925"/>
                </a:tc>
                <a:extLst>
                  <a:ext uri="{0D108BD9-81ED-4DB2-BD59-A6C34878D82A}">
                    <a16:rowId xmlns:a16="http://schemas.microsoft.com/office/drawing/2014/main" val="10002"/>
                  </a:ext>
                </a:extLst>
              </a:tr>
              <a:tr h="3534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solidFill>
                            <a:schemeClr val="dk1"/>
                          </a:solidFill>
                          <a:latin typeface="+mn-lt"/>
                          <a:ea typeface="+mn-ea"/>
                          <a:cs typeface="+mn-cs"/>
                        </a:rPr>
                        <a:t>Okulumuzda</a:t>
                      </a:r>
                      <a:r>
                        <a:rPr kumimoji="0" lang="tr-TR" sz="1200" kern="1200" baseline="0" dirty="0">
                          <a:solidFill>
                            <a:schemeClr val="dk1"/>
                          </a:solidFill>
                          <a:latin typeface="+mn-lt"/>
                          <a:ea typeface="+mn-ea"/>
                          <a:cs typeface="+mn-cs"/>
                        </a:rPr>
                        <a:t> toplum temelli okul yönetiminin temel ilkeleri çerçevesinde bir yönetim anlayışı sergilenmektedir. Bu kapsamda veli odaklı projeler geliştirilmekte, velilere yönelik okuma yazma kursları  düzenlenmekte, okulu toplumsal, kültürel, sanatsal bir merkez haline getirecek bir anlayışla velilerimizle iletişim kurulmaktadır. Bu doğrultudan o</a:t>
                      </a:r>
                      <a:r>
                        <a:rPr kumimoji="0" lang="tr-TR" sz="1200" kern="1200" dirty="0">
                          <a:solidFill>
                            <a:schemeClr val="dk1"/>
                          </a:solidFill>
                          <a:latin typeface="+mn-lt"/>
                          <a:ea typeface="+mn-ea"/>
                          <a:cs typeface="+mn-cs"/>
                        </a:rPr>
                        <a:t>kulumuz velileri ve özellikle öğrencilerimizin anneleri, okulumuza,</a:t>
                      </a:r>
                      <a:r>
                        <a:rPr kumimoji="0" lang="tr-TR" sz="1200" kern="1200" baseline="0" dirty="0">
                          <a:solidFill>
                            <a:schemeClr val="dk1"/>
                          </a:solidFill>
                          <a:latin typeface="+mn-lt"/>
                          <a:ea typeface="+mn-ea"/>
                          <a:cs typeface="+mn-cs"/>
                        </a:rPr>
                        <a:t> etkinliklerimize </a:t>
                      </a:r>
                      <a:r>
                        <a:rPr kumimoji="0" lang="tr-TR" sz="1200" kern="1200" dirty="0">
                          <a:solidFill>
                            <a:schemeClr val="dk1"/>
                          </a:solidFill>
                          <a:latin typeface="+mn-lt"/>
                          <a:ea typeface="+mn-ea"/>
                          <a:cs typeface="+mn-cs"/>
                        </a:rPr>
                        <a:t>ve öğrencilerimize yönelik ilgi sahibi ve hassas velilerdir. Genel veli toplantılarının yanı sıra diğer zamanlarda da okul idaresi ve öğretmenlerle iletişim halindedirler.</a:t>
                      </a:r>
                      <a:endParaRPr kumimoji="0" lang="tr-TR" sz="120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0" kern="1200" baseline="0" dirty="0">
                          <a:solidFill>
                            <a:schemeClr val="dk1"/>
                          </a:solidFill>
                          <a:latin typeface="+mn-lt"/>
                          <a:ea typeface="+mn-ea"/>
                          <a:cs typeface="+mn-cs"/>
                        </a:rPr>
                        <a:t>Ancak velilerimizden öğrencilerimizin babalarının yoğun iş hayatı içerisinde öğrencilerin eğitimlerine ve okulumuzun etkinliklerine yeterli zaman ayırmadıkları, bu durumun da  okulumuzun pedagojik ve toplumsal hedeflerini aksattığı değerlendirilmektedir.</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sz="1200" b="0" kern="1200" baseline="0" dirty="0">
                        <a:solidFill>
                          <a:schemeClr val="dk1"/>
                        </a:solidFill>
                        <a:latin typeface="+mn-lt"/>
                        <a:ea typeface="+mn-ea"/>
                        <a:cs typeface="+mn-cs"/>
                      </a:endParaRPr>
                    </a:p>
                  </a:txBody>
                  <a:tcPr marL="75925" marR="75925"/>
                </a:tc>
                <a:extLst>
                  <a:ext uri="{0D108BD9-81ED-4DB2-BD59-A6C34878D82A}">
                    <a16:rowId xmlns:a16="http://schemas.microsoft.com/office/drawing/2014/main" val="10003"/>
                  </a:ext>
                </a:extLst>
              </a:tr>
            </a:tbl>
          </a:graphicData>
        </a:graphic>
      </p:graphicFrame>
      <p:sp>
        <p:nvSpPr>
          <p:cNvPr id="7" name="7 Metin Yer Tutucusu"/>
          <p:cNvSpPr txBox="1">
            <a:spLocks/>
          </p:cNvSpPr>
          <p:nvPr/>
        </p:nvSpPr>
        <p:spPr>
          <a:xfrm>
            <a:off x="1085170" y="241333"/>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1" i="0" u="none" strike="noStrike" kern="1200" cap="none" spc="0" normalizeH="0" baseline="0" noProof="0" dirty="0">
                <a:ln>
                  <a:noFill/>
                </a:ln>
                <a:effectLst/>
                <a:uLnTx/>
                <a:uFillTx/>
                <a:latin typeface="+mn-lt"/>
                <a:ea typeface="+mn-ea"/>
                <a:cs typeface="+mn-cs"/>
              </a:rPr>
              <a:t>Kurumun Sorunları ve Çözüm Önerileri</a:t>
            </a:r>
          </a:p>
        </p:txBody>
      </p:sp>
      <p:pic>
        <p:nvPicPr>
          <p:cNvPr id="4" name="Resim 3">
            <a:extLst>
              <a:ext uri="{FF2B5EF4-FFF2-40B4-BE49-F238E27FC236}">
                <a16:creationId xmlns:a16="http://schemas.microsoft.com/office/drawing/2014/main" id="{F048BD11-9772-43DB-9F4D-E308C3E16D4D}"/>
              </a:ext>
            </a:extLst>
          </p:cNvPr>
          <p:cNvPicPr>
            <a:picLocks noChangeAspect="1"/>
          </p:cNvPicPr>
          <p:nvPr/>
        </p:nvPicPr>
        <p:blipFill>
          <a:blip r:embed="rId2"/>
          <a:stretch>
            <a:fillRect/>
          </a:stretch>
        </p:blipFill>
        <p:spPr>
          <a:xfrm>
            <a:off x="460406" y="2746068"/>
            <a:ext cx="1347333" cy="554784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2096936185"/>
              </p:ext>
            </p:extLst>
          </p:nvPr>
        </p:nvGraphicFramePr>
        <p:xfrm>
          <a:off x="1996752" y="995769"/>
          <a:ext cx="4516016" cy="6319431"/>
        </p:xfrm>
        <a:graphic>
          <a:graphicData uri="http://schemas.openxmlformats.org/drawingml/2006/table">
            <a:tbl>
              <a:tblPr firstRow="1" bandRow="1">
                <a:tableStyleId>{5C22544A-7EE6-4342-B048-85BDC9FD1C3A}</a:tableStyleId>
              </a:tblPr>
              <a:tblGrid>
                <a:gridCol w="4516016">
                  <a:extLst>
                    <a:ext uri="{9D8B030D-6E8A-4147-A177-3AD203B41FA5}">
                      <a16:colId xmlns:a16="http://schemas.microsoft.com/office/drawing/2014/main" val="20000"/>
                    </a:ext>
                  </a:extLst>
                </a:gridCol>
              </a:tblGrid>
              <a:tr h="387834">
                <a:tc>
                  <a:txBody>
                    <a:bodyPr/>
                    <a:lstStyle/>
                    <a:p>
                      <a:endParaRPr lang="tr-TR" sz="1200" b="0" dirty="0"/>
                    </a:p>
                  </a:txBody>
                  <a:tcPr marL="75925" marR="75925"/>
                </a:tc>
                <a:extLst>
                  <a:ext uri="{0D108BD9-81ED-4DB2-BD59-A6C34878D82A}">
                    <a16:rowId xmlns:a16="http://schemas.microsoft.com/office/drawing/2014/main" val="10000"/>
                  </a:ext>
                </a:extLst>
              </a:tr>
              <a:tr h="338517">
                <a:tc>
                  <a:txBody>
                    <a:bodyPr/>
                    <a:lstStyle/>
                    <a:p>
                      <a:r>
                        <a:rPr kumimoji="0" lang="tr-TR" sz="1200" b="1" u="sng" kern="1200" dirty="0">
                          <a:solidFill>
                            <a:schemeClr val="dk1"/>
                          </a:solidFill>
                          <a:latin typeface="+mn-lt"/>
                          <a:ea typeface="+mn-ea"/>
                          <a:cs typeface="+mn-cs"/>
                        </a:rPr>
                        <a:t>Sene İçinde Yapılan programlar ve Özel Günler:</a:t>
                      </a:r>
                      <a:endParaRPr kumimoji="0" lang="tr-TR" sz="12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400" b="1" dirty="0"/>
                    </a:p>
                  </a:txBody>
                  <a:tcPr marL="75925" marR="75925"/>
                </a:tc>
                <a:extLst>
                  <a:ext uri="{0D108BD9-81ED-4DB2-BD59-A6C34878D82A}">
                    <a16:rowId xmlns:a16="http://schemas.microsoft.com/office/drawing/2014/main" val="10001"/>
                  </a:ext>
                </a:extLst>
              </a:tr>
              <a:tr h="5443917">
                <a:tc>
                  <a:txBody>
                    <a:bodyPr/>
                    <a:lstStyle/>
                    <a:p>
                      <a:r>
                        <a:rPr kumimoji="0" lang="tr-TR" sz="1200" kern="1200" dirty="0">
                          <a:solidFill>
                            <a:schemeClr val="dk1"/>
                          </a:solidFill>
                          <a:latin typeface="+mn-lt"/>
                          <a:ea typeface="+mn-ea"/>
                          <a:cs typeface="+mn-cs"/>
                        </a:rPr>
                        <a:t>Okulumuzda</a:t>
                      </a:r>
                      <a:r>
                        <a:rPr kumimoji="0" lang="tr-TR" sz="1200" kern="1200" baseline="0" dirty="0">
                          <a:solidFill>
                            <a:schemeClr val="dk1"/>
                          </a:solidFill>
                          <a:latin typeface="+mn-lt"/>
                          <a:ea typeface="+mn-ea"/>
                          <a:cs typeface="+mn-cs"/>
                        </a:rPr>
                        <a:t> belirli gün ve haftalar kapsamında yapılan sosyal, kültürel yarışma, tören, etkinlikler olabildiğince geniş katılımlı etkinlikler halinde yapılmaktadır.</a:t>
                      </a:r>
                    </a:p>
                    <a:p>
                      <a:endParaRPr kumimoji="0" lang="tr-TR" sz="1200" kern="1200" baseline="0" dirty="0">
                        <a:solidFill>
                          <a:schemeClr val="dk1"/>
                        </a:solidFill>
                        <a:latin typeface="+mn-lt"/>
                        <a:ea typeface="+mn-ea"/>
                        <a:cs typeface="+mn-cs"/>
                      </a:endParaRPr>
                    </a:p>
                    <a:p>
                      <a:r>
                        <a:rPr kumimoji="0" lang="tr-TR" sz="1200" kern="1200" baseline="0" dirty="0">
                          <a:solidFill>
                            <a:schemeClr val="dk1"/>
                          </a:solidFill>
                          <a:latin typeface="+mn-lt"/>
                          <a:ea typeface="+mn-ea"/>
                          <a:cs typeface="+mn-cs"/>
                        </a:rPr>
                        <a:t>İlçe, bölge ve il çapında temel takım sporları ve geleneksel çocuk oyunlarına okulumuz pek çok öğrencimizle katılmaktadır. Bu kapsamda okulumuzdaki öğrencilerin %85 i lisanslı ve oyuncu kartlı sporcu konumundadırlar.</a:t>
                      </a:r>
                    </a:p>
                    <a:p>
                      <a:endParaRPr kumimoji="0" lang="tr-TR" sz="1200" kern="1200" baseline="0" dirty="0">
                        <a:solidFill>
                          <a:schemeClr val="dk1"/>
                        </a:solidFill>
                        <a:latin typeface="+mn-lt"/>
                        <a:ea typeface="+mn-ea"/>
                        <a:cs typeface="+mn-cs"/>
                      </a:endParaRPr>
                    </a:p>
                    <a:p>
                      <a:r>
                        <a:rPr kumimoji="0" lang="tr-TR" sz="1200" kern="1200" baseline="0" dirty="0">
                          <a:solidFill>
                            <a:schemeClr val="dk1"/>
                          </a:solidFill>
                          <a:latin typeface="+mn-lt"/>
                          <a:ea typeface="+mn-ea"/>
                          <a:cs typeface="+mn-cs"/>
                        </a:rPr>
                        <a:t>Okulumuz farklı sosyal sorumluluk ve topluma hizmet çalışmalarına katılmaktadır. Bu kapsamda kardeş okul etkinlikleri, üniversitelerle akademik ve sosyal kültürel ve sanatsal işbirliği projeleri yürütülmekte, resmi okullarda işbirliği yapılmaktadır.</a:t>
                      </a:r>
                    </a:p>
                    <a:p>
                      <a:endParaRPr kumimoji="0" lang="tr-TR" sz="1200" kern="1200" baseline="0" dirty="0">
                        <a:solidFill>
                          <a:schemeClr val="dk1"/>
                        </a:solidFill>
                        <a:latin typeface="+mn-lt"/>
                        <a:ea typeface="+mn-ea"/>
                        <a:cs typeface="+mn-cs"/>
                      </a:endParaRPr>
                    </a:p>
                    <a:p>
                      <a:r>
                        <a:rPr kumimoji="0" lang="tr-TR" sz="1200" kern="1200" dirty="0">
                          <a:solidFill>
                            <a:schemeClr val="dk1"/>
                          </a:solidFill>
                          <a:latin typeface="+mn-lt"/>
                          <a:ea typeface="+mn-ea"/>
                          <a:cs typeface="+mn-cs"/>
                        </a:rPr>
                        <a:t>Okulumuzun</a:t>
                      </a:r>
                      <a:r>
                        <a:rPr kumimoji="0" lang="tr-TR" sz="1200" kern="1200" baseline="0" dirty="0">
                          <a:solidFill>
                            <a:schemeClr val="dk1"/>
                          </a:solidFill>
                          <a:latin typeface="+mn-lt"/>
                          <a:ea typeface="+mn-ea"/>
                          <a:cs typeface="+mn-cs"/>
                        </a:rPr>
                        <a:t> kurumsal hafızası ve kültürüne son derece olumlu katkılar yapan geleneksel etkinliklerimiz olan sene sonu kermesi, mezuniyet törenleri, okuma bayramları, sınıf bazında performans gösterileri, şiir dinletileri anasınıfı sene sonu törenleri gibi etkinlikler, okulumuzda yapılan geleneksel etkinliklerdir.</a:t>
                      </a:r>
                    </a:p>
                    <a:p>
                      <a:endParaRPr kumimoji="0" lang="tr-TR" sz="1200" kern="1200" baseline="0" dirty="0">
                        <a:solidFill>
                          <a:schemeClr val="dk1"/>
                        </a:solidFill>
                        <a:latin typeface="+mn-lt"/>
                        <a:ea typeface="+mn-ea"/>
                        <a:cs typeface="+mn-cs"/>
                      </a:endParaRPr>
                    </a:p>
                    <a:p>
                      <a:r>
                        <a:rPr kumimoji="0" lang="tr-TR" sz="1200" kern="1200" dirty="0">
                          <a:solidFill>
                            <a:schemeClr val="dk1"/>
                          </a:solidFill>
                          <a:latin typeface="+mn-lt"/>
                          <a:ea typeface="+mn-ea"/>
                          <a:cs typeface="+mn-cs"/>
                        </a:rPr>
                        <a:t>Okulumuzda her sene Bakanlığımızın</a:t>
                      </a:r>
                      <a:r>
                        <a:rPr kumimoji="0" lang="tr-TR" sz="1200" kern="1200" baseline="0" dirty="0">
                          <a:solidFill>
                            <a:schemeClr val="dk1"/>
                          </a:solidFill>
                          <a:latin typeface="+mn-lt"/>
                          <a:ea typeface="+mn-ea"/>
                          <a:cs typeface="+mn-cs"/>
                        </a:rPr>
                        <a:t> ,İlçe ve İl Milli Eğitim Müdürlüklerimizin düzenledikleri pek çok yarışma ve projeye de katılım sağlanmaktadır: Bu kapsamda, “Bu Benim Eserim”,  “İyi Örnekler”, “Okullar Hayat Olsun”, “Bir Ses İki Hareket” vb. etkinlikler bunlardan başta gelen etkinliklerdir. </a:t>
                      </a:r>
                    </a:p>
                    <a:p>
                      <a:endParaRPr kumimoji="0" lang="tr-TR" sz="1200" kern="1200" baseline="0" dirty="0">
                        <a:solidFill>
                          <a:schemeClr val="dk1"/>
                        </a:solidFill>
                        <a:latin typeface="+mn-lt"/>
                        <a:ea typeface="+mn-ea"/>
                        <a:cs typeface="+mn-cs"/>
                      </a:endParaRPr>
                    </a:p>
                    <a:p>
                      <a:r>
                        <a:rPr kumimoji="0" lang="tr-TR" sz="1200" kern="1200" baseline="0" dirty="0">
                          <a:solidFill>
                            <a:schemeClr val="dk1"/>
                          </a:solidFill>
                          <a:latin typeface="+mn-lt"/>
                          <a:ea typeface="+mn-ea"/>
                          <a:cs typeface="+mn-cs"/>
                        </a:rPr>
                        <a:t>.</a:t>
                      </a:r>
                    </a:p>
                  </a:txBody>
                  <a:tcPr marL="75925" marR="75925"/>
                </a:tc>
                <a:extLst>
                  <a:ext uri="{0D108BD9-81ED-4DB2-BD59-A6C34878D82A}">
                    <a16:rowId xmlns:a16="http://schemas.microsoft.com/office/drawing/2014/main" val="10002"/>
                  </a:ext>
                </a:extLst>
              </a:tr>
            </a:tbl>
          </a:graphicData>
        </a:graphic>
      </p:graphicFrame>
      <p:sp>
        <p:nvSpPr>
          <p:cNvPr id="7" name="7 Metin Yer Tutucusu"/>
          <p:cNvSpPr txBox="1">
            <a:spLocks/>
          </p:cNvSpPr>
          <p:nvPr/>
        </p:nvSpPr>
        <p:spPr>
          <a:xfrm>
            <a:off x="1091247" y="241333"/>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1" i="0" u="none" strike="noStrike" kern="1200" cap="none" spc="0" normalizeH="0" baseline="0" noProof="0" dirty="0">
                <a:ln>
                  <a:noFill/>
                </a:ln>
                <a:effectLst/>
                <a:uLnTx/>
                <a:uFillTx/>
                <a:latin typeface="+mn-lt"/>
                <a:ea typeface="+mn-ea"/>
                <a:cs typeface="+mn-cs"/>
              </a:rPr>
              <a:t>Kurumun Sosyal Faaliyetleri</a:t>
            </a:r>
          </a:p>
        </p:txBody>
      </p:sp>
      <p:pic>
        <p:nvPicPr>
          <p:cNvPr id="4" name="Resim 3">
            <a:extLst>
              <a:ext uri="{FF2B5EF4-FFF2-40B4-BE49-F238E27FC236}">
                <a16:creationId xmlns:a16="http://schemas.microsoft.com/office/drawing/2014/main" id="{6E234AB3-9DED-4C60-9BA6-199DD77F7EF5}"/>
              </a:ext>
            </a:extLst>
          </p:cNvPr>
          <p:cNvPicPr>
            <a:picLocks noChangeAspect="1"/>
          </p:cNvPicPr>
          <p:nvPr/>
        </p:nvPicPr>
        <p:blipFill>
          <a:blip r:embed="rId2"/>
          <a:stretch>
            <a:fillRect/>
          </a:stretch>
        </p:blipFill>
        <p:spPr>
          <a:xfrm>
            <a:off x="486260" y="2777794"/>
            <a:ext cx="1347333" cy="554784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1357044098"/>
              </p:ext>
            </p:extLst>
          </p:nvPr>
        </p:nvGraphicFramePr>
        <p:xfrm>
          <a:off x="1834597" y="1110341"/>
          <a:ext cx="4715494" cy="7163042"/>
        </p:xfrm>
        <a:graphic>
          <a:graphicData uri="http://schemas.openxmlformats.org/drawingml/2006/table">
            <a:tbl>
              <a:tblPr firstRow="1" bandRow="1">
                <a:tableStyleId>{5C22544A-7EE6-4342-B048-85BDC9FD1C3A}</a:tableStyleId>
              </a:tblPr>
              <a:tblGrid>
                <a:gridCol w="4715494">
                  <a:extLst>
                    <a:ext uri="{9D8B030D-6E8A-4147-A177-3AD203B41FA5}">
                      <a16:colId xmlns:a16="http://schemas.microsoft.com/office/drawing/2014/main" val="20000"/>
                    </a:ext>
                  </a:extLst>
                </a:gridCol>
              </a:tblGrid>
              <a:tr h="433961">
                <a:tc>
                  <a:txBody>
                    <a:bodyPr/>
                    <a:lstStyle/>
                    <a:p>
                      <a:endParaRPr lang="tr-TR" sz="1200" b="0" dirty="0"/>
                    </a:p>
                  </a:txBody>
                  <a:tcPr marL="75925" marR="75925"/>
                </a:tc>
                <a:extLst>
                  <a:ext uri="{0D108BD9-81ED-4DB2-BD59-A6C34878D82A}">
                    <a16:rowId xmlns:a16="http://schemas.microsoft.com/office/drawing/2014/main" val="10000"/>
                  </a:ext>
                </a:extLst>
              </a:tr>
              <a:tr h="552203">
                <a:tc>
                  <a:txBody>
                    <a:bodyPr/>
                    <a:lstStyle/>
                    <a:p>
                      <a:r>
                        <a:rPr kumimoji="0" lang="tr-TR" sz="1200" b="1" u="sng" kern="1200" dirty="0">
                          <a:solidFill>
                            <a:schemeClr val="dk1"/>
                          </a:solidFill>
                          <a:latin typeface="+mn-lt"/>
                          <a:ea typeface="+mn-ea"/>
                          <a:cs typeface="+mn-cs"/>
                        </a:rPr>
                        <a:t>Maddi Yardıma Muhtaç öğrencilerin tespit edilmesi ve yapılan yardımlar:</a:t>
                      </a:r>
                      <a:endParaRPr kumimoji="0" lang="tr-TR" sz="1200" b="1" kern="1200" dirty="0">
                        <a:solidFill>
                          <a:schemeClr val="dk1"/>
                        </a:solidFill>
                        <a:latin typeface="+mn-lt"/>
                        <a:ea typeface="+mn-ea"/>
                        <a:cs typeface="+mn-cs"/>
                      </a:endParaRPr>
                    </a:p>
                  </a:txBody>
                  <a:tcPr marL="75925" marR="75925"/>
                </a:tc>
                <a:extLst>
                  <a:ext uri="{0D108BD9-81ED-4DB2-BD59-A6C34878D82A}">
                    <a16:rowId xmlns:a16="http://schemas.microsoft.com/office/drawing/2014/main" val="10001"/>
                  </a:ext>
                </a:extLst>
              </a:tr>
              <a:tr h="1214848">
                <a:tc>
                  <a:txBody>
                    <a:bodyPr/>
                    <a:lstStyle/>
                    <a:p>
                      <a:r>
                        <a:rPr kumimoji="0" lang="tr-TR" sz="1200" kern="1200" dirty="0">
                          <a:solidFill>
                            <a:schemeClr val="dk1"/>
                          </a:solidFill>
                          <a:latin typeface="+mn-lt"/>
                          <a:ea typeface="+mn-ea"/>
                          <a:cs typeface="+mn-cs"/>
                        </a:rPr>
                        <a:t>Öğretim yılı başında sınıf öğretmenleri ve okul rehber öğretmenlerinin yardımıyla okulumuzdaki fakir, şehit çocuğu, öksüz ve yetim öğrenciler tespit edilmekte, bu öğrencilerimize farklı derneklerin, kurumların yardım ve burs vermeleri için olanak sağlanmaya çalışılmaktadır. Ayrıca sene içerisinde okul aile birliğimiz ile hayırseverler aracılığıyla öğrencilerimizin ihtiyaçları karşılanmaya</a:t>
                      </a:r>
                      <a:r>
                        <a:rPr kumimoji="0" lang="tr-TR" sz="1200" kern="1200" baseline="0" dirty="0">
                          <a:solidFill>
                            <a:schemeClr val="dk1"/>
                          </a:solidFill>
                          <a:latin typeface="+mn-lt"/>
                          <a:ea typeface="+mn-ea"/>
                          <a:cs typeface="+mn-cs"/>
                        </a:rPr>
                        <a:t> çalışılmaktadır.</a:t>
                      </a:r>
                      <a:endParaRPr kumimoji="0" lang="tr-TR" sz="1200" kern="1200" dirty="0">
                        <a:solidFill>
                          <a:schemeClr val="dk1"/>
                        </a:solidFill>
                        <a:latin typeface="+mn-lt"/>
                        <a:ea typeface="+mn-ea"/>
                        <a:cs typeface="+mn-cs"/>
                      </a:endParaRPr>
                    </a:p>
                  </a:txBody>
                  <a:tcPr marL="75925" marR="75925"/>
                </a:tc>
                <a:extLst>
                  <a:ext uri="{0D108BD9-81ED-4DB2-BD59-A6C34878D82A}">
                    <a16:rowId xmlns:a16="http://schemas.microsoft.com/office/drawing/2014/main" val="10002"/>
                  </a:ext>
                </a:extLst>
              </a:tr>
              <a:tr h="433961">
                <a:tc>
                  <a:txBody>
                    <a:bodyPr/>
                    <a:lstStyle/>
                    <a:p>
                      <a:r>
                        <a:rPr kumimoji="0" lang="tr-TR" sz="1200" b="1" u="sng" kern="1200" dirty="0">
                          <a:solidFill>
                            <a:schemeClr val="dk1"/>
                          </a:solidFill>
                          <a:latin typeface="+mn-lt"/>
                          <a:ea typeface="+mn-ea"/>
                          <a:cs typeface="+mn-cs"/>
                        </a:rPr>
                        <a:t>İl içi ve il dışı gözlem ve İnceleme gezileri: </a:t>
                      </a:r>
                      <a:endParaRPr kumimoji="0" lang="tr-TR" sz="1200" b="1" kern="1200" dirty="0">
                        <a:solidFill>
                          <a:schemeClr val="dk1"/>
                        </a:solidFill>
                        <a:latin typeface="+mn-lt"/>
                        <a:ea typeface="+mn-ea"/>
                        <a:cs typeface="+mn-cs"/>
                      </a:endParaRPr>
                    </a:p>
                  </a:txBody>
                  <a:tcPr marL="75925" marR="75925"/>
                </a:tc>
                <a:extLst>
                  <a:ext uri="{0D108BD9-81ED-4DB2-BD59-A6C34878D82A}">
                    <a16:rowId xmlns:a16="http://schemas.microsoft.com/office/drawing/2014/main" val="10003"/>
                  </a:ext>
                </a:extLst>
              </a:tr>
              <a:tr h="2098374">
                <a:tc>
                  <a:txBody>
                    <a:bodyPr/>
                    <a:lstStyle/>
                    <a:p>
                      <a:r>
                        <a:rPr kumimoji="0" lang="tr-TR" sz="1200" kern="1200" dirty="0">
                          <a:solidFill>
                            <a:schemeClr val="dk1"/>
                          </a:solidFill>
                          <a:latin typeface="+mn-lt"/>
                          <a:ea typeface="+mn-ea"/>
                          <a:cs typeface="+mn-cs"/>
                        </a:rPr>
                        <a:t>Öğretim yılı içinde  öğretmenlerimizin  organizasyonlarıyla il içi  geziler düzenlenmektedir. Topkapı Sarayı gezisi, Bilim Müzesi gezisi bunlardan sadece bazılarıdır. Özellikle il ve ilçe merkezine uzak bir okul olarak öğrencilerimizin özellikle gitmedikleri, gidemeyecekleri yerlere yapılan sosyal ve kültürel geziler okulumuzca önemsenmektedir. </a:t>
                      </a:r>
                      <a:r>
                        <a:rPr kumimoji="0" lang="tr-TR" sz="1200" kern="1200" dirty="0" err="1">
                          <a:solidFill>
                            <a:schemeClr val="dk1"/>
                          </a:solidFill>
                          <a:latin typeface="+mn-lt"/>
                          <a:ea typeface="+mn-ea"/>
                          <a:cs typeface="+mn-cs"/>
                        </a:rPr>
                        <a:t>Diorama</a:t>
                      </a:r>
                      <a:r>
                        <a:rPr kumimoji="0" lang="tr-TR" sz="1200" kern="1200" dirty="0">
                          <a:solidFill>
                            <a:schemeClr val="dk1"/>
                          </a:solidFill>
                          <a:latin typeface="+mn-lt"/>
                          <a:ea typeface="+mn-ea"/>
                          <a:cs typeface="+mn-cs"/>
                        </a:rPr>
                        <a:t> Tarih Müzesi Gezisi, Vehbi Koç Müzesi</a:t>
                      </a:r>
                      <a:r>
                        <a:rPr kumimoji="0" lang="tr-TR" sz="1200" kern="1200" baseline="0" dirty="0">
                          <a:solidFill>
                            <a:schemeClr val="dk1"/>
                          </a:solidFill>
                          <a:latin typeface="+mn-lt"/>
                          <a:ea typeface="+mn-ea"/>
                          <a:cs typeface="+mn-cs"/>
                        </a:rPr>
                        <a:t> Gezisi, Darıca Hayvanat Bahçesi, Sakıp Sabancı Müzesi Gezisi, Fetih 1453 Müzesi Gezisi, bunlardan bazılarıdır.</a:t>
                      </a:r>
                      <a:endParaRPr kumimoji="0" lang="tr-TR" sz="1200" kern="1200" dirty="0">
                        <a:solidFill>
                          <a:schemeClr val="dk1"/>
                        </a:solidFill>
                        <a:latin typeface="+mn-lt"/>
                        <a:ea typeface="+mn-ea"/>
                        <a:cs typeface="+mn-cs"/>
                      </a:endParaRPr>
                    </a:p>
                    <a:p>
                      <a:endParaRPr lang="tr-TR" sz="1200" b="0" dirty="0"/>
                    </a:p>
                  </a:txBody>
                  <a:tcPr marL="75925" marR="75925"/>
                </a:tc>
                <a:extLst>
                  <a:ext uri="{0D108BD9-81ED-4DB2-BD59-A6C34878D82A}">
                    <a16:rowId xmlns:a16="http://schemas.microsoft.com/office/drawing/2014/main" val="10004"/>
                  </a:ext>
                </a:extLst>
              </a:tr>
              <a:tr h="552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u="sng" kern="1200" dirty="0">
                          <a:solidFill>
                            <a:schemeClr val="dk1"/>
                          </a:solidFill>
                          <a:latin typeface="+mn-lt"/>
                          <a:ea typeface="+mn-ea"/>
                          <a:cs typeface="+mn-cs"/>
                        </a:rPr>
                        <a:t>Ortaöğretim</a:t>
                      </a:r>
                      <a:r>
                        <a:rPr kumimoji="0" lang="tr-TR" sz="1200" b="1" u="sng" kern="1200" baseline="0" dirty="0">
                          <a:solidFill>
                            <a:schemeClr val="dk1"/>
                          </a:solidFill>
                          <a:latin typeface="+mn-lt"/>
                          <a:ea typeface="+mn-ea"/>
                          <a:cs typeface="+mn-cs"/>
                        </a:rPr>
                        <a:t> Kurumları Ta</a:t>
                      </a:r>
                      <a:r>
                        <a:rPr kumimoji="0" lang="tr-TR" sz="1200" b="1" u="sng" kern="1200" dirty="0">
                          <a:solidFill>
                            <a:schemeClr val="dk1"/>
                          </a:solidFill>
                          <a:latin typeface="+mn-lt"/>
                          <a:ea typeface="+mn-ea"/>
                          <a:cs typeface="+mn-cs"/>
                        </a:rPr>
                        <a:t>nıtım etkinlikleri:</a:t>
                      </a:r>
                      <a:endParaRPr kumimoji="0" lang="tr-TR" sz="1200" b="1" kern="1200" dirty="0">
                        <a:solidFill>
                          <a:schemeClr val="dk1"/>
                        </a:solidFill>
                        <a:latin typeface="+mn-lt"/>
                        <a:ea typeface="+mn-ea"/>
                        <a:cs typeface="+mn-cs"/>
                      </a:endParaRPr>
                    </a:p>
                    <a:p>
                      <a:pPr>
                        <a:buFont typeface="Arial" pitchFamily="34" charset="0"/>
                        <a:buChar char="•"/>
                      </a:pPr>
                      <a:endParaRPr lang="tr-TR" sz="1200" b="0" dirty="0"/>
                    </a:p>
                  </a:txBody>
                  <a:tcPr marL="75925" marR="75925"/>
                </a:tc>
                <a:extLst>
                  <a:ext uri="{0D108BD9-81ED-4DB2-BD59-A6C34878D82A}">
                    <a16:rowId xmlns:a16="http://schemas.microsoft.com/office/drawing/2014/main" val="10005"/>
                  </a:ext>
                </a:extLst>
              </a:tr>
              <a:tr h="1877492">
                <a:tc>
                  <a:txBody>
                    <a:bodyPr/>
                    <a:lstStyle/>
                    <a:p>
                      <a:r>
                        <a:rPr kumimoji="0" lang="tr-TR" sz="1200" kern="1200" dirty="0">
                          <a:solidFill>
                            <a:schemeClr val="dk1"/>
                          </a:solidFill>
                          <a:latin typeface="+mn-lt"/>
                          <a:ea typeface="+mn-ea"/>
                          <a:cs typeface="+mn-cs"/>
                        </a:rPr>
                        <a:t>Okulumuzu bitiren öğrencilerimize devam edecekleri üst öğrenim kurumları hakkında bilgi vermek, o kurumları yerinde ve birinci ağızdan bilgi</a:t>
                      </a:r>
                      <a:r>
                        <a:rPr kumimoji="0" lang="tr-TR" sz="1200" kern="1200" baseline="0" dirty="0">
                          <a:solidFill>
                            <a:schemeClr val="dk1"/>
                          </a:solidFill>
                          <a:latin typeface="+mn-lt"/>
                          <a:ea typeface="+mn-ea"/>
                          <a:cs typeface="+mn-cs"/>
                        </a:rPr>
                        <a:t> sahibi olmalarını sağlamak amacıyla öğrencilerimiz hem ilçemizdeki, hem de yakın ilçelerdeki sınavla veya sınavsız öğrenci alan ortaöğretim kurumlarına çalışma ve inceleme ziyaretleri gerçekleştirilmektedir.</a:t>
                      </a:r>
                    </a:p>
                    <a:p>
                      <a:endParaRPr lang="tr-TR" sz="1200" b="0" dirty="0"/>
                    </a:p>
                  </a:txBody>
                  <a:tcPr marL="75925" marR="75925"/>
                </a:tc>
                <a:extLst>
                  <a:ext uri="{0D108BD9-81ED-4DB2-BD59-A6C34878D82A}">
                    <a16:rowId xmlns:a16="http://schemas.microsoft.com/office/drawing/2014/main" val="10006"/>
                  </a:ext>
                </a:extLst>
              </a:tr>
            </a:tbl>
          </a:graphicData>
        </a:graphic>
      </p:graphicFrame>
      <p:sp>
        <p:nvSpPr>
          <p:cNvPr id="7" name="7 Metin Yer Tutucusu"/>
          <p:cNvSpPr txBox="1">
            <a:spLocks/>
          </p:cNvSpPr>
          <p:nvPr/>
        </p:nvSpPr>
        <p:spPr>
          <a:xfrm>
            <a:off x="1008107" y="241333"/>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1" i="0" u="none" strike="noStrike" kern="1200" cap="none" spc="0" normalizeH="0" baseline="0" noProof="0" dirty="0">
                <a:ln>
                  <a:noFill/>
                </a:ln>
                <a:effectLst/>
                <a:uLnTx/>
                <a:uFillTx/>
                <a:latin typeface="+mn-lt"/>
                <a:ea typeface="+mn-ea"/>
                <a:cs typeface="+mn-cs"/>
              </a:rPr>
              <a:t>Kurumun Sosyal Faaliyetleri</a:t>
            </a:r>
          </a:p>
        </p:txBody>
      </p:sp>
      <p:pic>
        <p:nvPicPr>
          <p:cNvPr id="4" name="Resim 3">
            <a:extLst>
              <a:ext uri="{FF2B5EF4-FFF2-40B4-BE49-F238E27FC236}">
                <a16:creationId xmlns:a16="http://schemas.microsoft.com/office/drawing/2014/main" id="{C06A1FA5-9AB6-4ADF-827C-D1318BD49035}"/>
              </a:ext>
            </a:extLst>
          </p:cNvPr>
          <p:cNvPicPr>
            <a:picLocks noChangeAspect="1"/>
          </p:cNvPicPr>
          <p:nvPr/>
        </p:nvPicPr>
        <p:blipFill>
          <a:blip r:embed="rId2"/>
          <a:stretch>
            <a:fillRect/>
          </a:stretch>
        </p:blipFill>
        <p:spPr>
          <a:xfrm>
            <a:off x="487263" y="2818847"/>
            <a:ext cx="1347333" cy="554784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3105419096"/>
              </p:ext>
            </p:extLst>
          </p:nvPr>
        </p:nvGraphicFramePr>
        <p:xfrm>
          <a:off x="1826401" y="1343295"/>
          <a:ext cx="4723690" cy="6890898"/>
        </p:xfrm>
        <a:graphic>
          <a:graphicData uri="http://schemas.openxmlformats.org/drawingml/2006/table">
            <a:tbl>
              <a:tblPr firstRow="1" bandRow="1">
                <a:tableStyleId>{5C22544A-7EE6-4342-B048-85BDC9FD1C3A}</a:tableStyleId>
              </a:tblPr>
              <a:tblGrid>
                <a:gridCol w="4723690">
                  <a:extLst>
                    <a:ext uri="{9D8B030D-6E8A-4147-A177-3AD203B41FA5}">
                      <a16:colId xmlns:a16="http://schemas.microsoft.com/office/drawing/2014/main" val="20000"/>
                    </a:ext>
                  </a:extLst>
                </a:gridCol>
              </a:tblGrid>
              <a:tr h="559094">
                <a:tc>
                  <a:txBody>
                    <a:bodyPr/>
                    <a:lstStyle/>
                    <a:p>
                      <a:endParaRPr lang="tr-TR" sz="1200" b="0" dirty="0"/>
                    </a:p>
                  </a:txBody>
                  <a:tcPr marL="75925" marR="75925"/>
                </a:tc>
                <a:extLst>
                  <a:ext uri="{0D108BD9-81ED-4DB2-BD59-A6C34878D82A}">
                    <a16:rowId xmlns:a16="http://schemas.microsoft.com/office/drawing/2014/main" val="10000"/>
                  </a:ext>
                </a:extLst>
              </a:tr>
              <a:tr h="650402">
                <a:tc>
                  <a:txBody>
                    <a:bodyPr/>
                    <a:lstStyle/>
                    <a:p>
                      <a:r>
                        <a:rPr kumimoji="0" lang="tr-TR" sz="1200" b="1" u="sng" kern="1200" dirty="0">
                          <a:solidFill>
                            <a:schemeClr val="dk1"/>
                          </a:solidFill>
                          <a:latin typeface="+mn-lt"/>
                          <a:ea typeface="+mn-ea"/>
                          <a:cs typeface="+mn-cs"/>
                        </a:rPr>
                        <a:t>Tören ve Kutlama programları:</a:t>
                      </a:r>
                      <a:r>
                        <a:rPr kumimoji="0" lang="tr-TR" sz="1800" kern="1200" dirty="0">
                          <a:solidFill>
                            <a:schemeClr val="dk1"/>
                          </a:solidFill>
                          <a:latin typeface="+mn-lt"/>
                          <a:ea typeface="+mn-ea"/>
                          <a:cs typeface="+mn-cs"/>
                        </a:rPr>
                        <a:t> </a:t>
                      </a:r>
                    </a:p>
                  </a:txBody>
                  <a:tcPr marL="75925" marR="75925"/>
                </a:tc>
                <a:extLst>
                  <a:ext uri="{0D108BD9-81ED-4DB2-BD59-A6C34878D82A}">
                    <a16:rowId xmlns:a16="http://schemas.microsoft.com/office/drawing/2014/main" val="10001"/>
                  </a:ext>
                </a:extLst>
              </a:tr>
              <a:tr h="2703441">
                <a:tc>
                  <a:txBody>
                    <a:bodyPr/>
                    <a:lstStyle/>
                    <a:p>
                      <a:r>
                        <a:rPr kumimoji="0" lang="tr-TR" sz="1200" kern="1200" dirty="0">
                          <a:solidFill>
                            <a:schemeClr val="dk1"/>
                          </a:solidFill>
                          <a:latin typeface="+mn-lt"/>
                          <a:ea typeface="+mn-ea"/>
                          <a:cs typeface="+mn-cs"/>
                        </a:rPr>
                        <a:t>Okulumuzda belirli günlerde ve resmi bayram ve anma etkinliklerinde</a:t>
                      </a:r>
                      <a:r>
                        <a:rPr kumimoji="0" lang="tr-TR" sz="1200" kern="1200" baseline="0" dirty="0">
                          <a:solidFill>
                            <a:schemeClr val="dk1"/>
                          </a:solidFill>
                          <a:latin typeface="+mn-lt"/>
                          <a:ea typeface="+mn-ea"/>
                          <a:cs typeface="+mn-cs"/>
                        </a:rPr>
                        <a:t> </a:t>
                      </a:r>
                      <a:r>
                        <a:rPr kumimoji="0" lang="tr-TR" sz="1200" kern="1200" dirty="0">
                          <a:solidFill>
                            <a:schemeClr val="dk1"/>
                          </a:solidFill>
                          <a:latin typeface="+mn-lt"/>
                          <a:ea typeface="+mn-ea"/>
                          <a:cs typeface="+mn-cs"/>
                        </a:rPr>
                        <a:t> içerik olarak yoğun, katılımcılar açısından kalabalık pek çok etkinlik düzenlenmektedir. İlköğretim Haftası, 23 Nisan, 10 Kasım, 12 Mart, 18 Mart,29 Ekim tarihlerinde yapılan resmi tören</a:t>
                      </a:r>
                      <a:r>
                        <a:rPr kumimoji="0" lang="tr-TR" sz="1200" kern="1200" baseline="0" dirty="0">
                          <a:solidFill>
                            <a:schemeClr val="dk1"/>
                          </a:solidFill>
                          <a:latin typeface="+mn-lt"/>
                          <a:ea typeface="+mn-ea"/>
                          <a:cs typeface="+mn-cs"/>
                        </a:rPr>
                        <a:t> ve anma etkinlikleri ile Milli Eğitim Bakanlığınca belirlenen belirli gün ve haftalar öğrenci ve velilerimizin yoğun katılımıyla icra edilmektedir.</a:t>
                      </a:r>
                    </a:p>
                    <a:p>
                      <a:endParaRPr kumimoji="0" lang="tr-TR" sz="1200" kern="1200" dirty="0">
                        <a:solidFill>
                          <a:schemeClr val="dk1"/>
                        </a:solidFill>
                        <a:latin typeface="+mn-lt"/>
                        <a:ea typeface="+mn-ea"/>
                        <a:cs typeface="+mn-cs"/>
                      </a:endParaRPr>
                    </a:p>
                  </a:txBody>
                  <a:tcPr marL="75925" marR="75925"/>
                </a:tc>
                <a:extLst>
                  <a:ext uri="{0D108BD9-81ED-4DB2-BD59-A6C34878D82A}">
                    <a16:rowId xmlns:a16="http://schemas.microsoft.com/office/drawing/2014/main" val="10002"/>
                  </a:ext>
                </a:extLst>
              </a:tr>
              <a:tr h="559094">
                <a:tc>
                  <a:txBody>
                    <a:bodyPr/>
                    <a:lstStyle/>
                    <a:p>
                      <a:r>
                        <a:rPr kumimoji="0" lang="tr-TR" sz="1200" b="1" u="sng" kern="1200" dirty="0">
                          <a:solidFill>
                            <a:schemeClr val="dk1"/>
                          </a:solidFill>
                          <a:latin typeface="+mn-lt"/>
                          <a:ea typeface="+mn-ea"/>
                          <a:cs typeface="+mn-cs"/>
                        </a:rPr>
                        <a:t>Sportif Etkinlikler: </a:t>
                      </a:r>
                      <a:endParaRPr kumimoji="0" lang="tr-TR" sz="1200" b="1" kern="1200" dirty="0">
                        <a:solidFill>
                          <a:schemeClr val="dk1"/>
                        </a:solidFill>
                        <a:latin typeface="+mn-lt"/>
                        <a:ea typeface="+mn-ea"/>
                        <a:cs typeface="+mn-cs"/>
                      </a:endParaRPr>
                    </a:p>
                  </a:txBody>
                  <a:tcPr marL="75925" marR="75925"/>
                </a:tc>
                <a:extLst>
                  <a:ext uri="{0D108BD9-81ED-4DB2-BD59-A6C34878D82A}">
                    <a16:rowId xmlns:a16="http://schemas.microsoft.com/office/drawing/2014/main" val="10003"/>
                  </a:ext>
                </a:extLst>
              </a:tr>
              <a:tr h="2418867">
                <a:tc>
                  <a:txBody>
                    <a:bodyPr/>
                    <a:lstStyle/>
                    <a:p>
                      <a:r>
                        <a:rPr kumimoji="0" lang="tr-TR" sz="1200" kern="1200" dirty="0">
                          <a:solidFill>
                            <a:schemeClr val="dk1"/>
                          </a:solidFill>
                          <a:latin typeface="+mn-lt"/>
                          <a:ea typeface="+mn-ea"/>
                          <a:cs typeface="+mn-cs"/>
                        </a:rPr>
                        <a:t>Okulumuzda kadrolu bir beden eğitimi öğretmeni olmamasına rağmen öğrencilerimiz</a:t>
                      </a:r>
                      <a:r>
                        <a:rPr kumimoji="0" lang="tr-TR" sz="1200" kern="1200" baseline="0" dirty="0">
                          <a:solidFill>
                            <a:schemeClr val="dk1"/>
                          </a:solidFill>
                          <a:latin typeface="+mn-lt"/>
                          <a:ea typeface="+mn-ea"/>
                          <a:cs typeface="+mn-cs"/>
                        </a:rPr>
                        <a:t> kızlar ve erkekler çapında yaş gruplarına göre v</a:t>
                      </a:r>
                      <a:r>
                        <a:rPr kumimoji="0" lang="tr-TR" sz="1200" kern="1200" dirty="0">
                          <a:solidFill>
                            <a:schemeClr val="dk1"/>
                          </a:solidFill>
                          <a:latin typeface="+mn-lt"/>
                          <a:ea typeface="+mn-ea"/>
                          <a:cs typeface="+mn-cs"/>
                        </a:rPr>
                        <a:t>oleybol, basketbol, masa tenisi ve satranç etkinliklerine katılmaktadırlar. 23 Nisan,19</a:t>
                      </a:r>
                      <a:r>
                        <a:rPr kumimoji="0" lang="tr-TR" sz="1200" kern="1200" baseline="0" dirty="0">
                          <a:solidFill>
                            <a:schemeClr val="dk1"/>
                          </a:solidFill>
                          <a:latin typeface="+mn-lt"/>
                          <a:ea typeface="+mn-ea"/>
                          <a:cs typeface="+mn-cs"/>
                        </a:rPr>
                        <a:t> Mayıs ve 18 Mart Özel günlerinde yapılan kros yarışmaları okulumuzun katıldığı bazı sportif etkinliklerdir.</a:t>
                      </a:r>
                    </a:p>
                    <a:p>
                      <a:r>
                        <a:rPr kumimoji="0" lang="tr-TR" sz="1200" kern="1200" dirty="0">
                          <a:solidFill>
                            <a:schemeClr val="dk1"/>
                          </a:solidFill>
                          <a:latin typeface="+mn-lt"/>
                          <a:ea typeface="+mn-ea"/>
                          <a:cs typeface="+mn-cs"/>
                        </a:rPr>
                        <a:t> </a:t>
                      </a:r>
                    </a:p>
                  </a:txBody>
                  <a:tcPr marL="75925" marR="75925"/>
                </a:tc>
                <a:extLst>
                  <a:ext uri="{0D108BD9-81ED-4DB2-BD59-A6C34878D82A}">
                    <a16:rowId xmlns:a16="http://schemas.microsoft.com/office/drawing/2014/main" val="10004"/>
                  </a:ext>
                </a:extLst>
              </a:tr>
            </a:tbl>
          </a:graphicData>
        </a:graphic>
      </p:graphicFrame>
      <p:sp>
        <p:nvSpPr>
          <p:cNvPr id="14" name="7 Metin Yer Tutucusu"/>
          <p:cNvSpPr txBox="1">
            <a:spLocks/>
          </p:cNvSpPr>
          <p:nvPr/>
        </p:nvSpPr>
        <p:spPr>
          <a:xfrm>
            <a:off x="1112580" y="241333"/>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1" i="0" u="none" strike="noStrike" kern="1200" cap="none" spc="0" normalizeH="0" baseline="0" noProof="0" dirty="0">
                <a:ln>
                  <a:noFill/>
                </a:ln>
                <a:effectLst/>
                <a:uLnTx/>
                <a:uFillTx/>
                <a:latin typeface="+mn-lt"/>
                <a:ea typeface="+mn-ea"/>
                <a:cs typeface="+mn-cs"/>
              </a:rPr>
              <a:t>Kurumun Sosyal Faaliyetleri</a:t>
            </a:r>
          </a:p>
        </p:txBody>
      </p:sp>
      <p:pic>
        <p:nvPicPr>
          <p:cNvPr id="4" name="Resim 3">
            <a:extLst>
              <a:ext uri="{FF2B5EF4-FFF2-40B4-BE49-F238E27FC236}">
                <a16:creationId xmlns:a16="http://schemas.microsoft.com/office/drawing/2014/main" id="{A8F76D23-8679-4F64-A006-0E45FF630BDF}"/>
              </a:ext>
            </a:extLst>
          </p:cNvPr>
          <p:cNvPicPr>
            <a:picLocks noChangeAspect="1"/>
          </p:cNvPicPr>
          <p:nvPr/>
        </p:nvPicPr>
        <p:blipFill>
          <a:blip r:embed="rId2"/>
          <a:stretch>
            <a:fillRect/>
          </a:stretch>
        </p:blipFill>
        <p:spPr>
          <a:xfrm>
            <a:off x="479067" y="2816981"/>
            <a:ext cx="1347333" cy="554784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Metin Yer Tutucusu"/>
          <p:cNvSpPr txBox="1">
            <a:spLocks/>
          </p:cNvSpPr>
          <p:nvPr/>
        </p:nvSpPr>
        <p:spPr>
          <a:xfrm>
            <a:off x="968639" y="236325"/>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1" i="0" u="none" strike="noStrike" kern="1200" cap="none" spc="0" normalizeH="0" baseline="0" noProof="0" dirty="0">
                <a:ln>
                  <a:noFill/>
                </a:ln>
                <a:effectLst/>
                <a:uLnTx/>
                <a:uFillTx/>
                <a:latin typeface="+mn-lt"/>
                <a:ea typeface="+mn-ea"/>
                <a:cs typeface="+mn-cs"/>
              </a:rPr>
              <a:t>Fiziki Açıdan Yapılan Çalışmalar</a:t>
            </a:r>
          </a:p>
        </p:txBody>
      </p:sp>
      <p:graphicFrame>
        <p:nvGraphicFramePr>
          <p:cNvPr id="8" name="7 İçerik Yer Tutucusu"/>
          <p:cNvGraphicFramePr>
            <a:graphicFrameLocks noGrp="1"/>
          </p:cNvGraphicFramePr>
          <p:nvPr>
            <p:ph idx="1"/>
            <p:extLst>
              <p:ext uri="{D42A27DB-BD31-4B8C-83A1-F6EECF244321}">
                <p14:modId xmlns:p14="http://schemas.microsoft.com/office/powerpoint/2010/main" val="1602960196"/>
              </p:ext>
            </p:extLst>
          </p:nvPr>
        </p:nvGraphicFramePr>
        <p:xfrm>
          <a:off x="1978090" y="914400"/>
          <a:ext cx="4494148" cy="7450418"/>
        </p:xfrm>
        <a:graphic>
          <a:graphicData uri="http://schemas.openxmlformats.org/drawingml/2006/table">
            <a:tbl>
              <a:tblPr firstRow="1" bandRow="1">
                <a:tableStyleId>{5C22544A-7EE6-4342-B048-85BDC9FD1C3A}</a:tableStyleId>
              </a:tblPr>
              <a:tblGrid>
                <a:gridCol w="2247074">
                  <a:extLst>
                    <a:ext uri="{9D8B030D-6E8A-4147-A177-3AD203B41FA5}">
                      <a16:colId xmlns:a16="http://schemas.microsoft.com/office/drawing/2014/main" val="20000"/>
                    </a:ext>
                  </a:extLst>
                </a:gridCol>
                <a:gridCol w="2247074">
                  <a:extLst>
                    <a:ext uri="{9D8B030D-6E8A-4147-A177-3AD203B41FA5}">
                      <a16:colId xmlns:a16="http://schemas.microsoft.com/office/drawing/2014/main" val="20001"/>
                    </a:ext>
                  </a:extLst>
                </a:gridCol>
              </a:tblGrid>
              <a:tr h="429544">
                <a:tc>
                  <a:txBody>
                    <a:bodyPr/>
                    <a:lstStyle/>
                    <a:p>
                      <a:endParaRPr lang="tr-TR" dirty="0"/>
                    </a:p>
                  </a:txBody>
                  <a:tcPr marL="75925" marR="75925"/>
                </a:tc>
                <a:tc>
                  <a:txBody>
                    <a:bodyPr/>
                    <a:lstStyle/>
                    <a:p>
                      <a:endParaRPr lang="tr-TR"/>
                    </a:p>
                  </a:txBody>
                  <a:tcPr marL="75925" marR="75925"/>
                </a:tc>
                <a:extLst>
                  <a:ext uri="{0D108BD9-81ED-4DB2-BD59-A6C34878D82A}">
                    <a16:rowId xmlns:a16="http://schemas.microsoft.com/office/drawing/2014/main" val="10000"/>
                  </a:ext>
                </a:extLst>
              </a:tr>
              <a:tr h="554186">
                <a:tc>
                  <a:txBody>
                    <a:bodyPr/>
                    <a:lstStyle/>
                    <a:p>
                      <a:pPr algn="l"/>
                      <a:r>
                        <a:rPr kumimoji="0" lang="tr-TR" sz="1200" b="0" kern="1200" dirty="0">
                          <a:solidFill>
                            <a:schemeClr val="tx1"/>
                          </a:solidFill>
                          <a:latin typeface="+mn-lt"/>
                          <a:ea typeface="+mn-ea"/>
                          <a:cs typeface="+mn-cs"/>
                        </a:rPr>
                        <a:t>Atatürk Köşesinin Düzenlenmesi</a:t>
                      </a:r>
                      <a:endParaRPr lang="tr-TR" sz="1200" b="0" dirty="0">
                        <a:solidFill>
                          <a:schemeClr val="tx1"/>
                        </a:solidFill>
                      </a:endParaRPr>
                    </a:p>
                  </a:txBody>
                  <a:tcPr marL="75925" marR="75925"/>
                </a:tc>
                <a:tc>
                  <a:txBody>
                    <a:bodyPr/>
                    <a:lstStyle/>
                    <a:p>
                      <a:pPr algn="ctr"/>
                      <a:r>
                        <a:rPr lang="tr-TR" sz="1200"/>
                        <a:t>Yapıldı</a:t>
                      </a:r>
                      <a:endParaRPr lang="tr-TR" sz="1200" dirty="0"/>
                    </a:p>
                  </a:txBody>
                  <a:tcPr marL="75925" marR="75925"/>
                </a:tc>
                <a:extLst>
                  <a:ext uri="{0D108BD9-81ED-4DB2-BD59-A6C34878D82A}">
                    <a16:rowId xmlns:a16="http://schemas.microsoft.com/office/drawing/2014/main" val="10001"/>
                  </a:ext>
                </a:extLst>
              </a:tr>
              <a:tr h="529574">
                <a:tc>
                  <a:txBody>
                    <a:bodyPr/>
                    <a:lstStyle/>
                    <a:p>
                      <a:r>
                        <a:rPr kumimoji="0" lang="tr-TR" sz="1200" kern="1200" dirty="0">
                          <a:solidFill>
                            <a:schemeClr val="dk1"/>
                          </a:solidFill>
                          <a:latin typeface="+mn-lt"/>
                          <a:ea typeface="+mn-ea"/>
                          <a:cs typeface="+mn-cs"/>
                        </a:rPr>
                        <a:t>Personel Resimli Bilgi Köşesi</a:t>
                      </a:r>
                      <a:endParaRPr lang="tr-TR" sz="1200" dirty="0"/>
                    </a:p>
                  </a:txBody>
                  <a:tcPr marL="75925" marR="75925"/>
                </a:tc>
                <a:tc>
                  <a:txBody>
                    <a:bodyPr/>
                    <a:lstStyle/>
                    <a:p>
                      <a:pPr algn="ctr"/>
                      <a:r>
                        <a:rPr lang="tr-TR" sz="1200"/>
                        <a:t>Yapıldı</a:t>
                      </a:r>
                      <a:endParaRPr lang="tr-TR" sz="1200" dirty="0"/>
                    </a:p>
                  </a:txBody>
                  <a:tcPr marL="75925" marR="75925"/>
                </a:tc>
                <a:extLst>
                  <a:ext uri="{0D108BD9-81ED-4DB2-BD59-A6C34878D82A}">
                    <a16:rowId xmlns:a16="http://schemas.microsoft.com/office/drawing/2014/main" val="10002"/>
                  </a:ext>
                </a:extLst>
              </a:tr>
              <a:tr h="529574">
                <a:tc>
                  <a:txBody>
                    <a:bodyPr/>
                    <a:lstStyle/>
                    <a:p>
                      <a:r>
                        <a:rPr kumimoji="0" lang="tr-TR" sz="1200" kern="1200" dirty="0">
                          <a:solidFill>
                            <a:schemeClr val="dk1"/>
                          </a:solidFill>
                          <a:latin typeface="+mn-lt"/>
                          <a:ea typeface="+mn-ea"/>
                          <a:cs typeface="+mn-cs"/>
                        </a:rPr>
                        <a:t>Laboratuarlarının Açılması</a:t>
                      </a:r>
                      <a:endParaRPr lang="tr-TR" sz="1200" dirty="0"/>
                    </a:p>
                  </a:txBody>
                  <a:tcPr marL="75925" marR="75925"/>
                </a:tc>
                <a:tc>
                  <a:txBody>
                    <a:bodyPr/>
                    <a:lstStyle/>
                    <a:p>
                      <a:pPr algn="ctr"/>
                      <a:r>
                        <a:rPr lang="tr-TR" sz="1200"/>
                        <a:t>Yapıldı</a:t>
                      </a:r>
                      <a:endParaRPr lang="tr-TR" sz="1200" dirty="0"/>
                    </a:p>
                  </a:txBody>
                  <a:tcPr marL="75925" marR="75925"/>
                </a:tc>
                <a:extLst>
                  <a:ext uri="{0D108BD9-81ED-4DB2-BD59-A6C34878D82A}">
                    <a16:rowId xmlns:a16="http://schemas.microsoft.com/office/drawing/2014/main" val="10003"/>
                  </a:ext>
                </a:extLst>
              </a:tr>
              <a:tr h="529574">
                <a:tc>
                  <a:txBody>
                    <a:bodyPr/>
                    <a:lstStyle/>
                    <a:p>
                      <a:r>
                        <a:rPr kumimoji="0" lang="tr-TR" sz="1200" kern="1200" dirty="0">
                          <a:solidFill>
                            <a:schemeClr val="dk1"/>
                          </a:solidFill>
                          <a:latin typeface="+mn-lt"/>
                          <a:ea typeface="+mn-ea"/>
                          <a:cs typeface="+mn-cs"/>
                        </a:rPr>
                        <a:t>Okul İnternet Sitesinin Yenilenmesi</a:t>
                      </a:r>
                      <a:endParaRPr lang="tr-TR" sz="1200" dirty="0"/>
                    </a:p>
                  </a:txBody>
                  <a:tcPr marL="75925" marR="75925"/>
                </a:tc>
                <a:tc>
                  <a:txBody>
                    <a:bodyPr/>
                    <a:lstStyle/>
                    <a:p>
                      <a:pPr algn="ctr"/>
                      <a:r>
                        <a:rPr lang="tr-TR" sz="1200" dirty="0"/>
                        <a:t>Yapıldı</a:t>
                      </a:r>
                    </a:p>
                  </a:txBody>
                  <a:tcPr marL="75925" marR="75925"/>
                </a:tc>
                <a:extLst>
                  <a:ext uri="{0D108BD9-81ED-4DB2-BD59-A6C34878D82A}">
                    <a16:rowId xmlns:a16="http://schemas.microsoft.com/office/drawing/2014/main" val="10004"/>
                  </a:ext>
                </a:extLst>
              </a:tr>
              <a:tr h="429544">
                <a:tc>
                  <a:txBody>
                    <a:bodyPr/>
                    <a:lstStyle/>
                    <a:p>
                      <a:r>
                        <a:rPr kumimoji="0" lang="tr-TR" sz="1200" kern="1200" dirty="0">
                          <a:solidFill>
                            <a:schemeClr val="dk1"/>
                          </a:solidFill>
                          <a:latin typeface="+mn-lt"/>
                          <a:ea typeface="+mn-ea"/>
                          <a:cs typeface="+mn-cs"/>
                        </a:rPr>
                        <a:t>Bahçe Düzenlemesi</a:t>
                      </a:r>
                      <a:endParaRPr lang="tr-TR" sz="1200" dirty="0"/>
                    </a:p>
                  </a:txBody>
                  <a:tcPr marL="75925" marR="75925"/>
                </a:tc>
                <a:tc>
                  <a:txBody>
                    <a:bodyPr/>
                    <a:lstStyle/>
                    <a:p>
                      <a:pPr algn="ctr"/>
                      <a:r>
                        <a:rPr lang="tr-TR" sz="1200"/>
                        <a:t>Yapıldı</a:t>
                      </a:r>
                      <a:endParaRPr lang="tr-TR" sz="1200" dirty="0"/>
                    </a:p>
                  </a:txBody>
                  <a:tcPr marL="75925" marR="75925"/>
                </a:tc>
                <a:extLst>
                  <a:ext uri="{0D108BD9-81ED-4DB2-BD59-A6C34878D82A}">
                    <a16:rowId xmlns:a16="http://schemas.microsoft.com/office/drawing/2014/main" val="10005"/>
                  </a:ext>
                </a:extLst>
              </a:tr>
              <a:tr h="529574">
                <a:tc>
                  <a:txBody>
                    <a:bodyPr/>
                    <a:lstStyle/>
                    <a:p>
                      <a:r>
                        <a:rPr kumimoji="0" lang="tr-TR" sz="1200" kern="1200" dirty="0">
                          <a:solidFill>
                            <a:schemeClr val="dk1"/>
                          </a:solidFill>
                          <a:latin typeface="+mn-lt"/>
                          <a:ea typeface="+mn-ea"/>
                          <a:cs typeface="+mn-cs"/>
                        </a:rPr>
                        <a:t>Okulun Dış Tehditlerden Korunması</a:t>
                      </a:r>
                      <a:endParaRPr lang="tr-TR" sz="1200" dirty="0"/>
                    </a:p>
                  </a:txBody>
                  <a:tcPr marL="75925" marR="75925"/>
                </a:tc>
                <a:tc>
                  <a:txBody>
                    <a:bodyPr/>
                    <a:lstStyle/>
                    <a:p>
                      <a:pPr algn="ctr"/>
                      <a:r>
                        <a:rPr lang="tr-TR" sz="1200"/>
                        <a:t>Yapıldı</a:t>
                      </a:r>
                      <a:endParaRPr lang="tr-TR" sz="1200" dirty="0"/>
                    </a:p>
                  </a:txBody>
                  <a:tcPr marL="75925" marR="75925"/>
                </a:tc>
                <a:extLst>
                  <a:ext uri="{0D108BD9-81ED-4DB2-BD59-A6C34878D82A}">
                    <a16:rowId xmlns:a16="http://schemas.microsoft.com/office/drawing/2014/main" val="10006"/>
                  </a:ext>
                </a:extLst>
              </a:tr>
              <a:tr h="529574">
                <a:tc>
                  <a:txBody>
                    <a:bodyPr/>
                    <a:lstStyle/>
                    <a:p>
                      <a:r>
                        <a:rPr kumimoji="0" lang="tr-TR" sz="1200" kern="1200" dirty="0">
                          <a:solidFill>
                            <a:schemeClr val="dk1"/>
                          </a:solidFill>
                          <a:latin typeface="+mn-lt"/>
                          <a:ea typeface="+mn-ea"/>
                          <a:cs typeface="+mn-cs"/>
                        </a:rPr>
                        <a:t>Okul Risk Eylem Planının Hazırlanması</a:t>
                      </a:r>
                      <a:endParaRPr lang="tr-TR" sz="1200" dirty="0"/>
                    </a:p>
                  </a:txBody>
                  <a:tcPr marL="75925" marR="75925"/>
                </a:tc>
                <a:tc>
                  <a:txBody>
                    <a:bodyPr/>
                    <a:lstStyle/>
                    <a:p>
                      <a:pPr algn="ctr"/>
                      <a:r>
                        <a:rPr lang="tr-TR" sz="1200"/>
                        <a:t>Yapıldı</a:t>
                      </a:r>
                      <a:endParaRPr lang="tr-TR" sz="1200" dirty="0"/>
                    </a:p>
                  </a:txBody>
                  <a:tcPr marL="75925" marR="75925"/>
                </a:tc>
                <a:extLst>
                  <a:ext uri="{0D108BD9-81ED-4DB2-BD59-A6C34878D82A}">
                    <a16:rowId xmlns:a16="http://schemas.microsoft.com/office/drawing/2014/main" val="10007"/>
                  </a:ext>
                </a:extLst>
              </a:tr>
              <a:tr h="529574">
                <a:tc>
                  <a:txBody>
                    <a:bodyPr/>
                    <a:lstStyle/>
                    <a:p>
                      <a:r>
                        <a:rPr kumimoji="0" lang="tr-TR" sz="1200" kern="1200" dirty="0">
                          <a:solidFill>
                            <a:schemeClr val="dk1"/>
                          </a:solidFill>
                          <a:latin typeface="+mn-lt"/>
                          <a:ea typeface="+mn-ea"/>
                          <a:cs typeface="+mn-cs"/>
                        </a:rPr>
                        <a:t>Sınıfların Akıllı Tahtalarla Donatılması</a:t>
                      </a:r>
                      <a:endParaRPr lang="tr-TR" sz="1200" dirty="0"/>
                    </a:p>
                  </a:txBody>
                  <a:tcPr marL="75925" marR="75925"/>
                </a:tc>
                <a:tc>
                  <a:txBody>
                    <a:bodyPr/>
                    <a:lstStyle/>
                    <a:p>
                      <a:pPr algn="ctr"/>
                      <a:r>
                        <a:rPr lang="tr-TR" sz="1200" dirty="0"/>
                        <a:t>Yapılmadı</a:t>
                      </a:r>
                    </a:p>
                  </a:txBody>
                  <a:tcPr marL="75925" marR="75925"/>
                </a:tc>
                <a:extLst>
                  <a:ext uri="{0D108BD9-81ED-4DB2-BD59-A6C34878D82A}">
                    <a16:rowId xmlns:a16="http://schemas.microsoft.com/office/drawing/2014/main" val="10008"/>
                  </a:ext>
                </a:extLst>
              </a:tr>
              <a:tr h="529574">
                <a:tc>
                  <a:txBody>
                    <a:bodyPr/>
                    <a:lstStyle/>
                    <a:p>
                      <a:r>
                        <a:rPr kumimoji="0" lang="tr-TR" sz="1200" kern="1200" dirty="0">
                          <a:solidFill>
                            <a:schemeClr val="dk1"/>
                          </a:solidFill>
                          <a:latin typeface="+mn-lt"/>
                          <a:ea typeface="+mn-ea"/>
                          <a:cs typeface="+mn-cs"/>
                        </a:rPr>
                        <a:t>Okulun Teknolojik Donanımı</a:t>
                      </a:r>
                      <a:endParaRPr lang="tr-TR" sz="1200" dirty="0"/>
                    </a:p>
                  </a:txBody>
                  <a:tcPr marL="75925" marR="75925"/>
                </a:tc>
                <a:tc>
                  <a:txBody>
                    <a:bodyPr/>
                    <a:lstStyle/>
                    <a:p>
                      <a:pPr algn="ctr"/>
                      <a:r>
                        <a:rPr lang="tr-TR" sz="1200" dirty="0"/>
                        <a:t>Yapıldı</a:t>
                      </a:r>
                    </a:p>
                  </a:txBody>
                  <a:tcPr marL="75925" marR="75925"/>
                </a:tc>
                <a:extLst>
                  <a:ext uri="{0D108BD9-81ED-4DB2-BD59-A6C34878D82A}">
                    <a16:rowId xmlns:a16="http://schemas.microsoft.com/office/drawing/2014/main" val="10009"/>
                  </a:ext>
                </a:extLst>
              </a:tr>
              <a:tr h="529574">
                <a:tc>
                  <a:txBody>
                    <a:bodyPr/>
                    <a:lstStyle/>
                    <a:p>
                      <a:r>
                        <a:rPr kumimoji="0" lang="tr-TR" sz="1200" kern="1200" dirty="0">
                          <a:solidFill>
                            <a:schemeClr val="dk1"/>
                          </a:solidFill>
                          <a:latin typeface="+mn-lt"/>
                          <a:ea typeface="+mn-ea"/>
                          <a:cs typeface="+mn-cs"/>
                        </a:rPr>
                        <a:t>Okul Başarı Köşesinin Oluşturulması</a:t>
                      </a:r>
                      <a:endParaRPr lang="tr-TR" sz="1200" dirty="0"/>
                    </a:p>
                  </a:txBody>
                  <a:tcPr marL="75925" marR="75925"/>
                </a:tc>
                <a:tc>
                  <a:txBody>
                    <a:bodyPr/>
                    <a:lstStyle/>
                    <a:p>
                      <a:pPr algn="ctr"/>
                      <a:r>
                        <a:rPr lang="tr-TR" sz="1200" dirty="0"/>
                        <a:t>Yapıldı</a:t>
                      </a:r>
                    </a:p>
                  </a:txBody>
                  <a:tcPr marL="75925" marR="75925"/>
                </a:tc>
                <a:extLst>
                  <a:ext uri="{0D108BD9-81ED-4DB2-BD59-A6C34878D82A}">
                    <a16:rowId xmlns:a16="http://schemas.microsoft.com/office/drawing/2014/main" val="10010"/>
                  </a:ext>
                </a:extLst>
              </a:tr>
              <a:tr h="741404">
                <a:tc>
                  <a:txBody>
                    <a:bodyPr/>
                    <a:lstStyle/>
                    <a:p>
                      <a:r>
                        <a:rPr kumimoji="0" lang="tr-TR" sz="1200" kern="1200" dirty="0">
                          <a:solidFill>
                            <a:schemeClr val="dk1"/>
                          </a:solidFill>
                          <a:latin typeface="+mn-lt"/>
                          <a:ea typeface="+mn-ea"/>
                          <a:cs typeface="+mn-cs"/>
                        </a:rPr>
                        <a:t>Okulun Fiziki olarak İç</a:t>
                      </a:r>
                      <a:r>
                        <a:rPr kumimoji="0" lang="tr-TR" sz="1200" kern="1200" baseline="0" dirty="0">
                          <a:solidFill>
                            <a:schemeClr val="dk1"/>
                          </a:solidFill>
                          <a:latin typeface="+mn-lt"/>
                          <a:ea typeface="+mn-ea"/>
                          <a:cs typeface="+mn-cs"/>
                        </a:rPr>
                        <a:t> ve Dış</a:t>
                      </a:r>
                      <a:r>
                        <a:rPr kumimoji="0" lang="tr-TR" sz="1200" kern="1200" dirty="0">
                          <a:solidFill>
                            <a:schemeClr val="dk1"/>
                          </a:solidFill>
                          <a:latin typeface="+mn-lt"/>
                          <a:ea typeface="+mn-ea"/>
                          <a:cs typeface="+mn-cs"/>
                        </a:rPr>
                        <a:t> Yapısının Düzenlenmesi</a:t>
                      </a:r>
                      <a:endParaRPr lang="tr-TR" sz="1200" dirty="0"/>
                    </a:p>
                  </a:txBody>
                  <a:tcPr marL="75925" marR="75925"/>
                </a:tc>
                <a:tc>
                  <a:txBody>
                    <a:bodyPr/>
                    <a:lstStyle/>
                    <a:p>
                      <a:pPr algn="ctr"/>
                      <a:r>
                        <a:rPr lang="tr-TR" sz="1200"/>
                        <a:t>Yapıldı</a:t>
                      </a:r>
                      <a:endParaRPr lang="tr-TR" sz="1200" dirty="0"/>
                    </a:p>
                  </a:txBody>
                  <a:tcPr marL="75925" marR="75925"/>
                </a:tc>
                <a:extLst>
                  <a:ext uri="{0D108BD9-81ED-4DB2-BD59-A6C34878D82A}">
                    <a16:rowId xmlns:a16="http://schemas.microsoft.com/office/drawing/2014/main" val="10011"/>
                  </a:ext>
                </a:extLst>
              </a:tr>
              <a:tr h="529574">
                <a:tc>
                  <a:txBody>
                    <a:bodyPr/>
                    <a:lstStyle/>
                    <a:p>
                      <a:r>
                        <a:rPr kumimoji="0" lang="tr-TR" sz="1200" kern="1200" dirty="0">
                          <a:solidFill>
                            <a:schemeClr val="dk1"/>
                          </a:solidFill>
                          <a:latin typeface="+mn-lt"/>
                          <a:ea typeface="+mn-ea"/>
                          <a:cs typeface="+mn-cs"/>
                        </a:rPr>
                        <a:t>Fen</a:t>
                      </a:r>
                      <a:r>
                        <a:rPr kumimoji="0" lang="tr-TR" sz="1200" kern="1200" baseline="0" dirty="0">
                          <a:solidFill>
                            <a:schemeClr val="dk1"/>
                          </a:solidFill>
                          <a:latin typeface="+mn-lt"/>
                          <a:ea typeface="+mn-ea"/>
                          <a:cs typeface="+mn-cs"/>
                        </a:rPr>
                        <a:t> </a:t>
                      </a:r>
                      <a:r>
                        <a:rPr kumimoji="0" lang="tr-TR" sz="1200" kern="1200" baseline="0" dirty="0" err="1">
                          <a:solidFill>
                            <a:schemeClr val="dk1"/>
                          </a:solidFill>
                          <a:latin typeface="+mn-lt"/>
                          <a:ea typeface="+mn-ea"/>
                          <a:cs typeface="+mn-cs"/>
                        </a:rPr>
                        <a:t>Laboratuvarının</a:t>
                      </a:r>
                      <a:r>
                        <a:rPr kumimoji="0" lang="tr-TR" sz="1200" kern="1200" baseline="0" dirty="0">
                          <a:solidFill>
                            <a:schemeClr val="dk1"/>
                          </a:solidFill>
                          <a:latin typeface="+mn-lt"/>
                          <a:ea typeface="+mn-ea"/>
                          <a:cs typeface="+mn-cs"/>
                        </a:rPr>
                        <a:t> Düzenlenmesi</a:t>
                      </a:r>
                      <a:endParaRPr lang="tr-TR" sz="1200" dirty="0"/>
                    </a:p>
                  </a:txBody>
                  <a:tcPr marL="75925" marR="75925"/>
                </a:tc>
                <a:tc>
                  <a:txBody>
                    <a:bodyPr/>
                    <a:lstStyle/>
                    <a:p>
                      <a:pPr algn="ctr"/>
                      <a:r>
                        <a:rPr lang="tr-TR" sz="1200"/>
                        <a:t>Yapıldı</a:t>
                      </a:r>
                      <a:endParaRPr lang="tr-TR" sz="1200" dirty="0"/>
                    </a:p>
                  </a:txBody>
                  <a:tcPr marL="75925" marR="75925"/>
                </a:tc>
                <a:extLst>
                  <a:ext uri="{0D108BD9-81ED-4DB2-BD59-A6C34878D82A}">
                    <a16:rowId xmlns:a16="http://schemas.microsoft.com/office/drawing/2014/main" val="10012"/>
                  </a:ext>
                </a:extLst>
              </a:tr>
              <a:tr h="529574">
                <a:tc>
                  <a:txBody>
                    <a:bodyPr/>
                    <a:lstStyle/>
                    <a:p>
                      <a:r>
                        <a:rPr kumimoji="0" lang="tr-TR" sz="1200" kern="1200" dirty="0">
                          <a:solidFill>
                            <a:schemeClr val="dk1"/>
                          </a:solidFill>
                          <a:latin typeface="+mn-lt"/>
                          <a:ea typeface="+mn-ea"/>
                          <a:cs typeface="+mn-cs"/>
                        </a:rPr>
                        <a:t>Kütüphanenin Düzenlenmesi</a:t>
                      </a:r>
                      <a:endParaRPr lang="tr-TR" sz="1200" dirty="0"/>
                    </a:p>
                  </a:txBody>
                  <a:tcPr marL="75925" marR="75925"/>
                </a:tc>
                <a:tc>
                  <a:txBody>
                    <a:bodyPr/>
                    <a:lstStyle/>
                    <a:p>
                      <a:pPr algn="ctr"/>
                      <a:r>
                        <a:rPr lang="tr-TR" sz="1200" dirty="0"/>
                        <a:t>Yapıldı</a:t>
                      </a:r>
                    </a:p>
                  </a:txBody>
                  <a:tcPr marL="75925" marR="75925"/>
                </a:tc>
                <a:extLst>
                  <a:ext uri="{0D108BD9-81ED-4DB2-BD59-A6C34878D82A}">
                    <a16:rowId xmlns:a16="http://schemas.microsoft.com/office/drawing/2014/main" val="10013"/>
                  </a:ext>
                </a:extLst>
              </a:tr>
            </a:tbl>
          </a:graphicData>
        </a:graphic>
      </p:graphicFrame>
      <p:pic>
        <p:nvPicPr>
          <p:cNvPr id="4" name="Resim 3">
            <a:extLst>
              <a:ext uri="{FF2B5EF4-FFF2-40B4-BE49-F238E27FC236}">
                <a16:creationId xmlns:a16="http://schemas.microsoft.com/office/drawing/2014/main" id="{2182D277-ACD8-43B1-9DE4-46AB4F3D29E6}"/>
              </a:ext>
            </a:extLst>
          </p:cNvPr>
          <p:cNvPicPr>
            <a:picLocks noChangeAspect="1"/>
          </p:cNvPicPr>
          <p:nvPr/>
        </p:nvPicPr>
        <p:blipFill>
          <a:blip r:embed="rId2"/>
          <a:stretch>
            <a:fillRect/>
          </a:stretch>
        </p:blipFill>
        <p:spPr>
          <a:xfrm>
            <a:off x="494896" y="2872964"/>
            <a:ext cx="1347333" cy="55478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ey.jpg"/>
          <p:cNvPicPr>
            <a:picLocks noGrp="1" noChangeAspect="1"/>
          </p:cNvPicPr>
          <p:nvPr>
            <p:ph idx="1"/>
          </p:nvPr>
        </p:nvPicPr>
        <p:blipFill>
          <a:blip r:embed="rId2" cstate="print"/>
          <a:stretch>
            <a:fillRect/>
          </a:stretch>
        </p:blipFill>
        <p:spPr>
          <a:xfrm>
            <a:off x="0" y="20222"/>
            <a:ext cx="6857999" cy="912377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ist.jpg"/>
          <p:cNvPicPr>
            <a:picLocks noGrp="1" noChangeAspect="1"/>
          </p:cNvPicPr>
          <p:nvPr>
            <p:ph idx="1"/>
          </p:nvPr>
        </p:nvPicPr>
        <p:blipFill>
          <a:blip r:embed="rId2" cstate="print"/>
          <a:stretch>
            <a:fillRect/>
          </a:stretch>
        </p:blipFill>
        <p:spPr>
          <a:xfrm>
            <a:off x="0" y="0"/>
            <a:ext cx="6858000" cy="9144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1.BÖLÜM</a:t>
            </a:r>
            <a:br>
              <a:rPr lang="tr-TR" dirty="0"/>
            </a:br>
            <a:endParaRPr lang="tr-TR" dirty="0"/>
          </a:p>
        </p:txBody>
      </p:sp>
      <p:sp>
        <p:nvSpPr>
          <p:cNvPr id="2" name="1 Metin Yer Tutucusu"/>
          <p:cNvSpPr>
            <a:spLocks noGrp="1"/>
          </p:cNvSpPr>
          <p:nvPr>
            <p:ph type="body" idx="1"/>
          </p:nvPr>
        </p:nvSpPr>
        <p:spPr>
          <a:xfrm>
            <a:off x="1028700" y="428625"/>
            <a:ext cx="5638799" cy="5924549"/>
          </a:xfrm>
        </p:spPr>
        <p:txBody>
          <a:bodyPr>
            <a:normAutofit/>
          </a:bodyPr>
          <a:lstStyle/>
          <a:p>
            <a:pPr algn="l">
              <a:buFont typeface="Arial" pitchFamily="34" charset="0"/>
              <a:buChar char="•"/>
            </a:pPr>
            <a:endParaRPr lang="tr-TR" sz="2000" dirty="0"/>
          </a:p>
          <a:p>
            <a:pPr algn="l">
              <a:buFont typeface="Arial" pitchFamily="34" charset="0"/>
              <a:buChar char="•"/>
            </a:pPr>
            <a:endParaRPr lang="tr-TR" sz="2000" dirty="0"/>
          </a:p>
          <a:p>
            <a:pPr algn="l">
              <a:buFont typeface="Arial" pitchFamily="34" charset="0"/>
              <a:buChar char="•"/>
            </a:pPr>
            <a:r>
              <a:rPr lang="tr-TR" sz="2000" dirty="0"/>
              <a:t>KURUMUN ADI</a:t>
            </a:r>
          </a:p>
          <a:p>
            <a:pPr algn="l">
              <a:buFont typeface="Arial" pitchFamily="34" charset="0"/>
              <a:buChar char="•"/>
            </a:pPr>
            <a:r>
              <a:rPr lang="tr-TR" sz="2000" dirty="0"/>
              <a:t>KURUMUN ADRESİ</a:t>
            </a:r>
          </a:p>
          <a:p>
            <a:pPr algn="l">
              <a:buFont typeface="Arial" pitchFamily="34" charset="0"/>
              <a:buChar char="•"/>
            </a:pPr>
            <a:r>
              <a:rPr lang="tr-TR" sz="2000" dirty="0"/>
              <a:t>KURUMUN İLETİŞİM BİLGİLERİ</a:t>
            </a:r>
          </a:p>
          <a:p>
            <a:pPr algn="l">
              <a:buFont typeface="Arial" pitchFamily="34" charset="0"/>
              <a:buChar char="•"/>
            </a:pPr>
            <a:r>
              <a:rPr lang="tr-TR" sz="2000" dirty="0"/>
              <a:t>KURUM KODU</a:t>
            </a:r>
          </a:p>
          <a:p>
            <a:pPr algn="l">
              <a:buFont typeface="Arial" pitchFamily="34" charset="0"/>
              <a:buChar char="•"/>
            </a:pPr>
            <a:r>
              <a:rPr lang="tr-TR" sz="2000" dirty="0"/>
              <a:t>KURUM MÜDÜRÜ</a:t>
            </a:r>
          </a:p>
          <a:p>
            <a:pPr algn="l">
              <a:buFont typeface="Arial" pitchFamily="34" charset="0"/>
              <a:buChar char="•"/>
            </a:pPr>
            <a:r>
              <a:rPr lang="tr-TR" sz="2000" dirty="0"/>
              <a:t>KURUM VİZYONU</a:t>
            </a:r>
          </a:p>
          <a:p>
            <a:pPr algn="l">
              <a:buFont typeface="Arial" pitchFamily="34" charset="0"/>
              <a:buChar char="•"/>
            </a:pPr>
            <a:r>
              <a:rPr lang="tr-TR" sz="2000" dirty="0"/>
              <a:t>KURUM MİSYONU</a:t>
            </a:r>
          </a:p>
          <a:p>
            <a:pPr algn="l">
              <a:buFont typeface="Arial" pitchFamily="34" charset="0"/>
              <a:buChar char="•"/>
            </a:pPr>
            <a:r>
              <a:rPr lang="tr-TR" sz="2000" dirty="0"/>
              <a:t>KURUMUN TEMEL AMAÇLARI</a:t>
            </a:r>
          </a:p>
          <a:p>
            <a:pPr algn="l">
              <a:buFont typeface="Arial" pitchFamily="34" charset="0"/>
              <a:buChar char="•"/>
            </a:pPr>
            <a:r>
              <a:rPr lang="tr-TR" sz="2000" dirty="0"/>
              <a:t>KURUMUN İLKE VE DEĞERLERİ</a:t>
            </a:r>
          </a:p>
          <a:p>
            <a:pPr algn="l"/>
            <a:r>
              <a:rPr lang="tr-TR" sz="20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4181983287"/>
              </p:ext>
            </p:extLst>
          </p:nvPr>
        </p:nvGraphicFramePr>
        <p:xfrm>
          <a:off x="2272372" y="914400"/>
          <a:ext cx="4299877" cy="7546035"/>
        </p:xfrm>
        <a:graphic>
          <a:graphicData uri="http://schemas.openxmlformats.org/drawingml/2006/table">
            <a:tbl>
              <a:tblPr firstRow="1" bandRow="1">
                <a:tableStyleId>{5C22544A-7EE6-4342-B048-85BDC9FD1C3A}</a:tableStyleId>
              </a:tblPr>
              <a:tblGrid>
                <a:gridCol w="4299877">
                  <a:extLst>
                    <a:ext uri="{9D8B030D-6E8A-4147-A177-3AD203B41FA5}">
                      <a16:colId xmlns:a16="http://schemas.microsoft.com/office/drawing/2014/main" val="20000"/>
                    </a:ext>
                  </a:extLst>
                </a:gridCol>
              </a:tblGrid>
              <a:tr h="408154">
                <a:tc>
                  <a:txBody>
                    <a:bodyPr/>
                    <a:lstStyle/>
                    <a:p>
                      <a:endParaRPr lang="tr-TR" sz="1200" b="0" dirty="0"/>
                    </a:p>
                  </a:txBody>
                  <a:tcPr marL="75925" marR="75925"/>
                </a:tc>
                <a:extLst>
                  <a:ext uri="{0D108BD9-81ED-4DB2-BD59-A6C34878D82A}">
                    <a16:rowId xmlns:a16="http://schemas.microsoft.com/office/drawing/2014/main" val="10000"/>
                  </a:ext>
                </a:extLst>
              </a:tr>
              <a:tr h="51936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b="0" dirty="0"/>
                        <a:t> </a:t>
                      </a:r>
                      <a:r>
                        <a:rPr lang="tr-TR" sz="1200" b="1" dirty="0"/>
                        <a:t>Kurumun</a:t>
                      </a:r>
                      <a:r>
                        <a:rPr lang="tr-TR" sz="1200" b="1" baseline="0" dirty="0"/>
                        <a:t> Adı: </a:t>
                      </a:r>
                      <a:r>
                        <a:rPr lang="tr-TR" sz="1200" b="0" dirty="0"/>
                        <a:t>Gümüşdere İlkokulu ve Ortaokulu</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200" b="0" dirty="0"/>
                    </a:p>
                  </a:txBody>
                  <a:tcPr marL="75925" marR="75925"/>
                </a:tc>
                <a:extLst>
                  <a:ext uri="{0D108BD9-81ED-4DB2-BD59-A6C34878D82A}">
                    <a16:rowId xmlns:a16="http://schemas.microsoft.com/office/drawing/2014/main" val="10001"/>
                  </a:ext>
                </a:extLst>
              </a:tr>
              <a:tr h="72711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b="0" dirty="0"/>
                        <a:t> </a:t>
                      </a:r>
                      <a:r>
                        <a:rPr kumimoji="0" lang="tr-TR" sz="1200" b="1" kern="1200" dirty="0">
                          <a:solidFill>
                            <a:schemeClr val="dk1"/>
                          </a:solidFill>
                          <a:latin typeface="+mn-lt"/>
                          <a:ea typeface="+mn-ea"/>
                          <a:cs typeface="+mn-cs"/>
                        </a:rPr>
                        <a:t>Kurumun Adresi: </a:t>
                      </a:r>
                      <a:r>
                        <a:rPr lang="tr-TR" sz="1200" b="0" dirty="0"/>
                        <a:t>Gümüşdere Mah. </a:t>
                      </a:r>
                      <a:r>
                        <a:rPr lang="tr-TR" sz="1200" b="0" dirty="0" err="1"/>
                        <a:t>Gümüşdere</a:t>
                      </a:r>
                      <a:r>
                        <a:rPr lang="tr-TR" sz="1200" b="0" dirty="0"/>
                        <a:t> Cad.No:33</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200" b="0" dirty="0"/>
                        <a:t>                                          Sarıyer / İSTANBUL</a:t>
                      </a:r>
                    </a:p>
                    <a:p>
                      <a:pPr>
                        <a:buFont typeface="Arial" pitchFamily="34" charset="0"/>
                        <a:buChar char="•"/>
                      </a:pPr>
                      <a:endParaRPr lang="tr-TR" sz="1200" b="0" dirty="0"/>
                    </a:p>
                  </a:txBody>
                  <a:tcPr marL="75925" marR="75925"/>
                </a:tc>
                <a:extLst>
                  <a:ext uri="{0D108BD9-81ED-4DB2-BD59-A6C34878D82A}">
                    <a16:rowId xmlns:a16="http://schemas.microsoft.com/office/drawing/2014/main" val="10002"/>
                  </a:ext>
                </a:extLst>
              </a:tr>
              <a:tr h="51936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0" kern="1200" dirty="0">
                          <a:solidFill>
                            <a:schemeClr val="dk1"/>
                          </a:solidFill>
                          <a:latin typeface="+mn-lt"/>
                          <a:ea typeface="+mn-ea"/>
                          <a:cs typeface="+mn-cs"/>
                        </a:rPr>
                        <a:t> </a:t>
                      </a:r>
                      <a:r>
                        <a:rPr kumimoji="0" lang="tr-TR" sz="1200" b="1" kern="1200" dirty="0">
                          <a:solidFill>
                            <a:schemeClr val="dk1"/>
                          </a:solidFill>
                          <a:latin typeface="+mn-lt"/>
                          <a:ea typeface="+mn-ea"/>
                          <a:cs typeface="+mn-cs"/>
                        </a:rPr>
                        <a:t>Kurumun Telefonu: </a:t>
                      </a:r>
                      <a:r>
                        <a:rPr lang="tr-TR" sz="1200" b="0" dirty="0"/>
                        <a:t>0212 203 80</a:t>
                      </a:r>
                      <a:r>
                        <a:rPr lang="tr-TR" sz="1200" b="0" baseline="0" dirty="0"/>
                        <a:t> 04</a:t>
                      </a:r>
                      <a:r>
                        <a:rPr lang="tr-TR" sz="1200" b="0" dirty="0"/>
                        <a:t> </a:t>
                      </a:r>
                    </a:p>
                    <a:p>
                      <a:pPr>
                        <a:buFont typeface="Arial" pitchFamily="34" charset="0"/>
                        <a:buNone/>
                      </a:pPr>
                      <a:endParaRPr lang="tr-TR" sz="1200" b="1" dirty="0"/>
                    </a:p>
                  </a:txBody>
                  <a:tcPr marL="75925" marR="75925"/>
                </a:tc>
                <a:extLst>
                  <a:ext uri="{0D108BD9-81ED-4DB2-BD59-A6C34878D82A}">
                    <a16:rowId xmlns:a16="http://schemas.microsoft.com/office/drawing/2014/main" val="10003"/>
                  </a:ext>
                </a:extLst>
              </a:tr>
              <a:tr h="51936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kern="1200" dirty="0">
                          <a:solidFill>
                            <a:schemeClr val="dk1"/>
                          </a:solidFill>
                          <a:latin typeface="+mn-lt"/>
                          <a:ea typeface="+mn-ea"/>
                          <a:cs typeface="+mn-cs"/>
                        </a:rPr>
                        <a:t> Kurumun Faksı: </a:t>
                      </a:r>
                      <a:r>
                        <a:rPr lang="tr-TR" sz="1200" b="0" dirty="0"/>
                        <a:t>0212 203 80</a:t>
                      </a:r>
                      <a:r>
                        <a:rPr lang="tr-TR" sz="1200" b="0" baseline="0" dirty="0"/>
                        <a:t> 04</a:t>
                      </a:r>
                      <a:r>
                        <a:rPr lang="tr-TR" sz="1200" b="0" dirty="0"/>
                        <a:t> </a:t>
                      </a:r>
                      <a:endParaRPr lang="tr-TR" sz="1200" b="1" dirty="0"/>
                    </a:p>
                    <a:p>
                      <a:endParaRPr lang="tr-TR" sz="1200" b="0" dirty="0"/>
                    </a:p>
                  </a:txBody>
                  <a:tcPr marL="75925" marR="75925"/>
                </a:tc>
                <a:extLst>
                  <a:ext uri="{0D108BD9-81ED-4DB2-BD59-A6C34878D82A}">
                    <a16:rowId xmlns:a16="http://schemas.microsoft.com/office/drawing/2014/main" val="10004"/>
                  </a:ext>
                </a:extLst>
              </a:tr>
              <a:tr h="72711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kern="1200" dirty="0">
                          <a:solidFill>
                            <a:schemeClr val="dk1"/>
                          </a:solidFill>
                          <a:latin typeface="+mn-lt"/>
                          <a:ea typeface="+mn-ea"/>
                          <a:cs typeface="+mn-cs"/>
                        </a:rPr>
                        <a:t>Kurumun Web Adresleri: </a:t>
                      </a:r>
                      <a:r>
                        <a:rPr lang="tr-TR" sz="1200" b="0" dirty="0">
                          <a:hlinkClick r:id="rId2"/>
                        </a:rPr>
                        <a:t>http://www.</a:t>
                      </a:r>
                      <a:r>
                        <a:rPr lang="tr-TR" sz="1200" b="0" dirty="0" err="1">
                          <a:hlinkClick r:id="rId2"/>
                        </a:rPr>
                        <a:t>gumusdereilkokulu</a:t>
                      </a:r>
                      <a:r>
                        <a:rPr lang="tr-TR" sz="1200" b="0" dirty="0">
                          <a:hlinkClick r:id="rId2"/>
                        </a:rPr>
                        <a:t>.</a:t>
                      </a:r>
                      <a:r>
                        <a:rPr lang="tr-TR" sz="1200" b="0" dirty="0" err="1">
                          <a:hlinkClick r:id="rId2"/>
                        </a:rPr>
                        <a:t>meb</a:t>
                      </a:r>
                      <a:r>
                        <a:rPr lang="tr-TR" sz="1200" b="0" dirty="0">
                          <a:hlinkClick r:id="rId2"/>
                        </a:rPr>
                        <a:t>.k12.tr</a:t>
                      </a:r>
                      <a:br>
                        <a:rPr lang="tr-TR" sz="1200" b="0" dirty="0"/>
                      </a:br>
                      <a:r>
                        <a:rPr lang="tr-TR" sz="1200" b="0" dirty="0">
                          <a:hlinkClick r:id="rId3"/>
                        </a:rPr>
                        <a:t>http://www.</a:t>
                      </a:r>
                      <a:r>
                        <a:rPr lang="tr-TR" sz="1200" b="0" dirty="0" err="1">
                          <a:hlinkClick r:id="rId3"/>
                        </a:rPr>
                        <a:t>gumusdereortaokulu</a:t>
                      </a:r>
                      <a:r>
                        <a:rPr lang="tr-TR" sz="1200" b="0" dirty="0">
                          <a:hlinkClick r:id="rId3"/>
                        </a:rPr>
                        <a:t>.</a:t>
                      </a:r>
                      <a:r>
                        <a:rPr lang="tr-TR" sz="1200" b="0" dirty="0" err="1">
                          <a:hlinkClick r:id="rId3"/>
                        </a:rPr>
                        <a:t>meb</a:t>
                      </a:r>
                      <a:r>
                        <a:rPr lang="tr-TR" sz="1200" b="0" dirty="0">
                          <a:hlinkClick r:id="rId3"/>
                        </a:rPr>
                        <a:t>.k12.tr</a:t>
                      </a:r>
                      <a:r>
                        <a:rPr lang="tr-TR" sz="1200" b="0" baseline="0" dirty="0"/>
                        <a:t> </a:t>
                      </a:r>
                      <a:endParaRPr lang="tr-TR" sz="1200" b="0" dirty="0"/>
                    </a:p>
                  </a:txBody>
                  <a:tcPr marL="75925" marR="75925"/>
                </a:tc>
                <a:extLst>
                  <a:ext uri="{0D108BD9-81ED-4DB2-BD59-A6C34878D82A}">
                    <a16:rowId xmlns:a16="http://schemas.microsoft.com/office/drawing/2014/main" val="10005"/>
                  </a:ext>
                </a:extLst>
              </a:tr>
              <a:tr h="72711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0" kern="1200" dirty="0">
                          <a:solidFill>
                            <a:schemeClr val="dk1"/>
                          </a:solidFill>
                          <a:latin typeface="+mn-lt"/>
                          <a:ea typeface="+mn-ea"/>
                          <a:cs typeface="+mn-cs"/>
                        </a:rPr>
                        <a:t> </a:t>
                      </a:r>
                      <a:r>
                        <a:rPr kumimoji="0" lang="tr-TR" sz="1200" b="1" kern="1200" dirty="0">
                          <a:solidFill>
                            <a:schemeClr val="dk1"/>
                          </a:solidFill>
                          <a:latin typeface="+mn-lt"/>
                          <a:ea typeface="+mn-ea"/>
                          <a:cs typeface="+mn-cs"/>
                        </a:rPr>
                        <a:t>Kurumun Elektronik Posta Adresleri:</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tr-TR" sz="1200" b="1" kern="1200" dirty="0">
                          <a:solidFill>
                            <a:schemeClr val="dk1"/>
                          </a:solidFill>
                          <a:latin typeface="+mn-lt"/>
                          <a:ea typeface="+mn-ea"/>
                          <a:cs typeface="+mn-cs"/>
                        </a:rPr>
                        <a:t> </a:t>
                      </a:r>
                      <a:r>
                        <a:rPr lang="tr-TR" sz="1200" b="0" dirty="0">
                          <a:hlinkClick r:id="rId4"/>
                        </a:rPr>
                        <a:t>739153@meb.k12.tr</a:t>
                      </a:r>
                      <a:r>
                        <a:rPr lang="tr-TR" sz="1200" b="0" dirty="0"/>
                        <a:t> </a:t>
                      </a:r>
                      <a:br>
                        <a:rPr lang="tr-TR" sz="1200" b="0" dirty="0"/>
                      </a:br>
                      <a:r>
                        <a:rPr lang="tr-TR" sz="1200" b="0" dirty="0">
                          <a:hlinkClick r:id="rId5"/>
                        </a:rPr>
                        <a:t>739148@meb.k12.tr</a:t>
                      </a:r>
                      <a:r>
                        <a:rPr lang="tr-TR" sz="1200" b="0" dirty="0"/>
                        <a:t> </a:t>
                      </a:r>
                    </a:p>
                  </a:txBody>
                  <a:tcPr marL="75925" marR="75925"/>
                </a:tc>
                <a:extLst>
                  <a:ext uri="{0D108BD9-81ED-4DB2-BD59-A6C34878D82A}">
                    <a16:rowId xmlns:a16="http://schemas.microsoft.com/office/drawing/2014/main" val="10006"/>
                  </a:ext>
                </a:extLst>
              </a:tr>
              <a:tr h="51936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0" kern="1200" dirty="0">
                          <a:solidFill>
                            <a:schemeClr val="dk1"/>
                          </a:solidFill>
                          <a:latin typeface="+mn-lt"/>
                          <a:ea typeface="+mn-ea"/>
                          <a:cs typeface="+mn-cs"/>
                        </a:rPr>
                        <a:t>  </a:t>
                      </a:r>
                      <a:r>
                        <a:rPr kumimoji="0" lang="tr-TR" sz="1200" b="1" kern="1200" dirty="0">
                          <a:solidFill>
                            <a:schemeClr val="dk1"/>
                          </a:solidFill>
                          <a:latin typeface="+mn-lt"/>
                          <a:ea typeface="+mn-ea"/>
                          <a:cs typeface="+mn-cs"/>
                        </a:rPr>
                        <a:t>Kurumun Seviyesi :</a:t>
                      </a:r>
                      <a:r>
                        <a:rPr kumimoji="0" lang="tr-TR" sz="1200" b="1" kern="1200" baseline="0" dirty="0">
                          <a:solidFill>
                            <a:schemeClr val="dk1"/>
                          </a:solidFill>
                          <a:latin typeface="+mn-lt"/>
                          <a:ea typeface="+mn-ea"/>
                          <a:cs typeface="+mn-cs"/>
                        </a:rPr>
                        <a:t> </a:t>
                      </a:r>
                      <a:r>
                        <a:rPr kumimoji="0" lang="tr-TR" sz="1200" b="0" kern="1200" baseline="0" dirty="0">
                          <a:solidFill>
                            <a:schemeClr val="dk1"/>
                          </a:solidFill>
                          <a:latin typeface="+mn-lt"/>
                          <a:ea typeface="+mn-ea"/>
                          <a:cs typeface="+mn-cs"/>
                        </a:rPr>
                        <a:t>İlköğretim</a:t>
                      </a:r>
                      <a:endParaRPr lang="tr-TR" sz="1200" b="0" dirty="0"/>
                    </a:p>
                    <a:p>
                      <a:pPr>
                        <a:buFont typeface="Arial" pitchFamily="34" charset="0"/>
                        <a:buNone/>
                      </a:pPr>
                      <a:endParaRPr lang="tr-TR" sz="1200" b="0" dirty="0"/>
                    </a:p>
                  </a:txBody>
                  <a:tcPr marL="75925" marR="75925"/>
                </a:tc>
                <a:extLst>
                  <a:ext uri="{0D108BD9-81ED-4DB2-BD59-A6C34878D82A}">
                    <a16:rowId xmlns:a16="http://schemas.microsoft.com/office/drawing/2014/main" val="10007"/>
                  </a:ext>
                </a:extLst>
              </a:tr>
              <a:tr h="408154">
                <a:tc>
                  <a:txBody>
                    <a:bodyPr/>
                    <a:lstStyle/>
                    <a:p>
                      <a:pPr>
                        <a:buFont typeface="Arial" pitchFamily="34" charset="0"/>
                        <a:buChar char="•"/>
                      </a:pPr>
                      <a:r>
                        <a:rPr kumimoji="0" lang="tr-TR" sz="1200" b="0" kern="1200" dirty="0">
                          <a:solidFill>
                            <a:schemeClr val="dk1"/>
                          </a:solidFill>
                          <a:latin typeface="+mn-lt"/>
                          <a:ea typeface="+mn-ea"/>
                          <a:cs typeface="+mn-cs"/>
                        </a:rPr>
                        <a:t> </a:t>
                      </a:r>
                      <a:r>
                        <a:rPr kumimoji="0" lang="tr-TR" sz="1200" b="1" kern="1200" dirty="0">
                          <a:solidFill>
                            <a:schemeClr val="dk1"/>
                          </a:solidFill>
                          <a:latin typeface="+mn-lt"/>
                          <a:ea typeface="+mn-ea"/>
                          <a:cs typeface="+mn-cs"/>
                        </a:rPr>
                        <a:t>Kurumun Öğretim Şekli</a:t>
                      </a:r>
                      <a:r>
                        <a:rPr kumimoji="0" lang="tr-TR" sz="1200" b="0" kern="1200" dirty="0">
                          <a:solidFill>
                            <a:schemeClr val="dk1"/>
                          </a:solidFill>
                          <a:latin typeface="+mn-lt"/>
                          <a:ea typeface="+mn-ea"/>
                          <a:cs typeface="+mn-cs"/>
                        </a:rPr>
                        <a:t>: </a:t>
                      </a:r>
                      <a:r>
                        <a:rPr lang="tr-TR" sz="1200" b="0" dirty="0"/>
                        <a:t>İkili Eğitim</a:t>
                      </a:r>
                    </a:p>
                  </a:txBody>
                  <a:tcPr marL="75925" marR="75925"/>
                </a:tc>
                <a:extLst>
                  <a:ext uri="{0D108BD9-81ED-4DB2-BD59-A6C34878D82A}">
                    <a16:rowId xmlns:a16="http://schemas.microsoft.com/office/drawing/2014/main" val="10008"/>
                  </a:ext>
                </a:extLst>
              </a:tr>
              <a:tr h="519365">
                <a:tc>
                  <a:txBody>
                    <a:bodyPr/>
                    <a:lstStyle/>
                    <a:p>
                      <a:pPr>
                        <a:buFont typeface="Arial" pitchFamily="34" charset="0"/>
                        <a:buChar char="•"/>
                      </a:pPr>
                      <a:r>
                        <a:rPr kumimoji="0" lang="tr-TR" sz="1200" b="1" kern="1200" dirty="0">
                          <a:solidFill>
                            <a:schemeClr val="dk1"/>
                          </a:solidFill>
                          <a:latin typeface="+mn-lt"/>
                          <a:ea typeface="+mn-ea"/>
                          <a:cs typeface="+mn-cs"/>
                        </a:rPr>
                        <a:t> </a:t>
                      </a:r>
                      <a:r>
                        <a:rPr lang="tr-TR" sz="1200" b="1" dirty="0"/>
                        <a:t>Kurumun Bağlı Olduğu</a:t>
                      </a:r>
                      <a:r>
                        <a:rPr lang="tr-TR" sz="1200" b="1" baseline="0" dirty="0"/>
                        <a:t> Genel Müdürlük: </a:t>
                      </a:r>
                      <a:br>
                        <a:rPr lang="tr-TR" sz="1200" b="0" baseline="0" dirty="0"/>
                      </a:br>
                      <a:r>
                        <a:rPr lang="tr-TR" sz="1200" b="0" baseline="0" dirty="0"/>
                        <a:t>  Temel Eğitim Genel Müdürlüğü</a:t>
                      </a:r>
                      <a:endParaRPr lang="tr-TR" sz="1200" b="0" dirty="0"/>
                    </a:p>
                  </a:txBody>
                  <a:tcPr marL="75925" marR="75925"/>
                </a:tc>
                <a:extLst>
                  <a:ext uri="{0D108BD9-81ED-4DB2-BD59-A6C34878D82A}">
                    <a16:rowId xmlns:a16="http://schemas.microsoft.com/office/drawing/2014/main" val="10009"/>
                  </a:ext>
                </a:extLst>
              </a:tr>
              <a:tr h="408154">
                <a:tc>
                  <a:txBody>
                    <a:bodyPr/>
                    <a:lstStyle/>
                    <a:p>
                      <a:pPr>
                        <a:buFont typeface="Arial" pitchFamily="34" charset="0"/>
                        <a:buChar char="•"/>
                      </a:pPr>
                      <a:r>
                        <a:rPr kumimoji="0" lang="tr-TR" sz="1200" b="1" kern="1200" dirty="0">
                          <a:solidFill>
                            <a:schemeClr val="dk1"/>
                          </a:solidFill>
                          <a:latin typeface="+mn-lt"/>
                          <a:ea typeface="+mn-ea"/>
                          <a:cs typeface="+mn-cs"/>
                        </a:rPr>
                        <a:t>Kurumun Müdürü: </a:t>
                      </a:r>
                      <a:r>
                        <a:rPr kumimoji="0" lang="tr-TR" sz="1200" b="0" kern="1200" dirty="0">
                          <a:solidFill>
                            <a:schemeClr val="dk1"/>
                          </a:solidFill>
                          <a:latin typeface="+mn-lt"/>
                          <a:ea typeface="+mn-ea"/>
                          <a:cs typeface="+mn-cs"/>
                        </a:rPr>
                        <a:t>Saffettin YAYLACI</a:t>
                      </a:r>
                      <a:endParaRPr lang="tr-TR" sz="1200" b="0" dirty="0"/>
                    </a:p>
                  </a:txBody>
                  <a:tcPr marL="75925" marR="75925"/>
                </a:tc>
                <a:extLst>
                  <a:ext uri="{0D108BD9-81ED-4DB2-BD59-A6C34878D82A}">
                    <a16:rowId xmlns:a16="http://schemas.microsoft.com/office/drawing/2014/main" val="10010"/>
                  </a:ext>
                </a:extLst>
              </a:tr>
              <a:tr h="727110">
                <a:tc>
                  <a:txBody>
                    <a:bodyPr/>
                    <a:lstStyle/>
                    <a:p>
                      <a:pPr>
                        <a:buFont typeface="Arial" pitchFamily="34" charset="0"/>
                        <a:buChar char="•"/>
                      </a:pPr>
                      <a:r>
                        <a:rPr lang="tr-TR" sz="1200" b="1" dirty="0"/>
                        <a:t>Kurum</a:t>
                      </a:r>
                      <a:r>
                        <a:rPr lang="tr-TR" sz="1200" b="1" baseline="0" dirty="0"/>
                        <a:t> Kodları:</a:t>
                      </a:r>
                      <a:br>
                        <a:rPr lang="tr-TR" sz="1200" b="0" baseline="0" dirty="0"/>
                      </a:br>
                      <a:r>
                        <a:rPr lang="tr-TR" sz="1200" b="0" baseline="0" dirty="0"/>
                        <a:t>İlkokul: 739153</a:t>
                      </a:r>
                      <a:br>
                        <a:rPr lang="tr-TR" sz="1200" b="0" baseline="0" dirty="0"/>
                      </a:br>
                      <a:r>
                        <a:rPr lang="tr-TR" sz="1200" b="0" baseline="0" dirty="0"/>
                        <a:t>Ortaokul:739148</a:t>
                      </a:r>
                      <a:endParaRPr lang="tr-TR" sz="1200" b="0" dirty="0"/>
                    </a:p>
                  </a:txBody>
                  <a:tcPr marL="75925" marR="75925"/>
                </a:tc>
                <a:extLst>
                  <a:ext uri="{0D108BD9-81ED-4DB2-BD59-A6C34878D82A}">
                    <a16:rowId xmlns:a16="http://schemas.microsoft.com/office/drawing/2014/main" val="10011"/>
                  </a:ext>
                </a:extLst>
              </a:tr>
              <a:tr h="408154">
                <a:tc>
                  <a:txBody>
                    <a:bodyPr/>
                    <a:lstStyle/>
                    <a:p>
                      <a:r>
                        <a:rPr lang="tr-TR" sz="1200" b="1" dirty="0"/>
                        <a:t>Kurumun Eğitim Öğretime Başlama Yılı:</a:t>
                      </a:r>
                      <a:r>
                        <a:rPr lang="tr-TR" sz="1200" b="0" dirty="0"/>
                        <a:t> 1926</a:t>
                      </a:r>
                    </a:p>
                  </a:txBody>
                  <a:tcPr marL="75925" marR="75925"/>
                </a:tc>
                <a:extLst>
                  <a:ext uri="{0D108BD9-81ED-4DB2-BD59-A6C34878D82A}">
                    <a16:rowId xmlns:a16="http://schemas.microsoft.com/office/drawing/2014/main" val="10012"/>
                  </a:ext>
                </a:extLst>
              </a:tr>
              <a:tr h="408154">
                <a:tc>
                  <a:txBody>
                    <a:bodyPr/>
                    <a:lstStyle/>
                    <a:p>
                      <a:pPr>
                        <a:buFont typeface="Arial" pitchFamily="34" charset="0"/>
                        <a:buChar char="•"/>
                      </a:pPr>
                      <a:r>
                        <a:rPr kumimoji="0" lang="tr-TR" sz="1200" b="1" kern="1200" dirty="0">
                          <a:solidFill>
                            <a:schemeClr val="dk1"/>
                          </a:solidFill>
                          <a:latin typeface="+mn-lt"/>
                          <a:ea typeface="+mn-ea"/>
                          <a:cs typeface="+mn-cs"/>
                        </a:rPr>
                        <a:t>Okutulan Birinci</a:t>
                      </a:r>
                      <a:r>
                        <a:rPr kumimoji="0" lang="tr-TR" sz="1200" b="1" kern="1200" baseline="0" dirty="0">
                          <a:solidFill>
                            <a:schemeClr val="dk1"/>
                          </a:solidFill>
                          <a:latin typeface="+mn-lt"/>
                          <a:ea typeface="+mn-ea"/>
                          <a:cs typeface="+mn-cs"/>
                        </a:rPr>
                        <a:t>  ve İ</a:t>
                      </a:r>
                      <a:r>
                        <a:rPr kumimoji="0" lang="tr-TR" sz="1200" b="1" kern="1200" dirty="0">
                          <a:solidFill>
                            <a:schemeClr val="dk1"/>
                          </a:solidFill>
                          <a:latin typeface="+mn-lt"/>
                          <a:ea typeface="+mn-ea"/>
                          <a:cs typeface="+mn-cs"/>
                        </a:rPr>
                        <a:t>kinci Yabancı Dil: İngilizce</a:t>
                      </a:r>
                      <a:r>
                        <a:rPr kumimoji="0" lang="tr-TR" sz="1200" b="1" kern="1200" baseline="0" dirty="0">
                          <a:solidFill>
                            <a:schemeClr val="dk1"/>
                          </a:solidFill>
                          <a:latin typeface="+mn-lt"/>
                          <a:ea typeface="+mn-ea"/>
                          <a:cs typeface="+mn-cs"/>
                        </a:rPr>
                        <a:t> / -</a:t>
                      </a:r>
                      <a:endParaRPr lang="tr-TR" sz="1200" b="1" dirty="0"/>
                    </a:p>
                  </a:txBody>
                  <a:tcPr marL="75925" marR="75925"/>
                </a:tc>
                <a:extLst>
                  <a:ext uri="{0D108BD9-81ED-4DB2-BD59-A6C34878D82A}">
                    <a16:rowId xmlns:a16="http://schemas.microsoft.com/office/drawing/2014/main" val="10013"/>
                  </a:ext>
                </a:extLst>
              </a:tr>
            </a:tbl>
          </a:graphicData>
        </a:graphic>
      </p:graphicFrame>
      <p:sp>
        <p:nvSpPr>
          <p:cNvPr id="15" name="2 Metin Yer Tutucusu"/>
          <p:cNvSpPr>
            <a:spLocks noGrp="1"/>
          </p:cNvSpPr>
          <p:nvPr>
            <p:ph type="body" sz="half" idx="2"/>
          </p:nvPr>
        </p:nvSpPr>
        <p:spPr>
          <a:xfrm rot="16200000">
            <a:off x="-1673656" y="5013964"/>
            <a:ext cx="5544619" cy="1348324"/>
          </a:xfrm>
        </p:spPr>
        <p:txBody>
          <a:bodyPr>
            <a:normAutofit/>
          </a:bodyPr>
          <a:lstStyle/>
          <a:p>
            <a:pPr algn="ctr"/>
            <a:r>
              <a:rPr lang="tr-TR" sz="1800" dirty="0"/>
              <a:t>GÜMÜŞDERE İLKOKULU VE ORTAOKULU</a:t>
            </a:r>
          </a:p>
          <a:p>
            <a:pPr algn="ctr"/>
            <a:r>
              <a:rPr lang="tr-TR" sz="1800" dirty="0"/>
              <a:t>BRİFİNG DOSYASI</a:t>
            </a:r>
          </a:p>
        </p:txBody>
      </p:sp>
      <p:sp>
        <p:nvSpPr>
          <p:cNvPr id="14" name="7 Metin Yer Tutucusu"/>
          <p:cNvSpPr txBox="1">
            <a:spLocks/>
          </p:cNvSpPr>
          <p:nvPr/>
        </p:nvSpPr>
        <p:spPr>
          <a:xfrm>
            <a:off x="1412776" y="265337"/>
            <a:ext cx="5159474" cy="346223"/>
          </a:xfrm>
          <a:prstGeom prst="rect">
            <a:avLst/>
          </a:prstGeom>
        </p:spPr>
        <p:txBody>
          <a:bodyPr vert="horz">
            <a:normAutofit lnSpcReduction="10000"/>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b="1" i="0" u="none" strike="noStrike" kern="1200" cap="none" spc="0" normalizeH="0" baseline="0" noProof="0" dirty="0">
                <a:ln>
                  <a:noFill/>
                </a:ln>
                <a:effectLst/>
                <a:uLnTx/>
                <a:uFillTx/>
                <a:latin typeface="+mn-lt"/>
                <a:ea typeface="+mn-ea"/>
                <a:cs typeface="+mn-cs"/>
              </a:rPr>
              <a:t>Kuruma İlişkin</a:t>
            </a:r>
            <a:r>
              <a:rPr kumimoji="0" lang="tr-TR" b="1" i="0" u="none" strike="noStrike" kern="1200" cap="none" spc="0" normalizeH="0" noProof="0" dirty="0">
                <a:ln>
                  <a:noFill/>
                </a:ln>
                <a:effectLst/>
                <a:uLnTx/>
                <a:uFillTx/>
                <a:latin typeface="+mn-lt"/>
                <a:ea typeface="+mn-ea"/>
                <a:cs typeface="+mn-cs"/>
              </a:rPr>
              <a:t> Genel Bilgiler</a:t>
            </a:r>
            <a:endParaRPr kumimoji="0" lang="tr-TR" b="1"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1511016582"/>
              </p:ext>
            </p:extLst>
          </p:nvPr>
        </p:nvGraphicFramePr>
        <p:xfrm>
          <a:off x="2036521" y="827583"/>
          <a:ext cx="4535729" cy="7632852"/>
        </p:xfrm>
        <a:graphic>
          <a:graphicData uri="http://schemas.openxmlformats.org/drawingml/2006/table">
            <a:tbl>
              <a:tblPr firstRow="1" bandRow="1">
                <a:tableStyleId>{5C22544A-7EE6-4342-B048-85BDC9FD1C3A}</a:tableStyleId>
              </a:tblPr>
              <a:tblGrid>
                <a:gridCol w="4535729">
                  <a:extLst>
                    <a:ext uri="{9D8B030D-6E8A-4147-A177-3AD203B41FA5}">
                      <a16:colId xmlns:a16="http://schemas.microsoft.com/office/drawing/2014/main" val="20000"/>
                    </a:ext>
                  </a:extLst>
                </a:gridCol>
              </a:tblGrid>
              <a:tr h="408840">
                <a:tc>
                  <a:txBody>
                    <a:bodyPr/>
                    <a:lstStyle/>
                    <a:p>
                      <a:endParaRPr lang="tr-TR" sz="1200" b="0" dirty="0"/>
                    </a:p>
                  </a:txBody>
                  <a:tcPr/>
                </a:tc>
                <a:extLst>
                  <a:ext uri="{0D108BD9-81ED-4DB2-BD59-A6C34878D82A}">
                    <a16:rowId xmlns:a16="http://schemas.microsoft.com/office/drawing/2014/main" val="10000"/>
                  </a:ext>
                </a:extLst>
              </a:tr>
              <a:tr h="475611">
                <a:tc>
                  <a:txBody>
                    <a:bodyPr/>
                    <a:lstStyle/>
                    <a:p>
                      <a:pPr>
                        <a:buFont typeface="Arial" pitchFamily="34" charset="0"/>
                        <a:buChar char="•"/>
                      </a:pPr>
                      <a:r>
                        <a:rPr kumimoji="0" lang="tr-TR" sz="1200" b="1" kern="1200" dirty="0">
                          <a:solidFill>
                            <a:schemeClr val="dk1"/>
                          </a:solidFill>
                          <a:latin typeface="+mn-lt"/>
                          <a:ea typeface="+mn-ea"/>
                          <a:cs typeface="+mn-cs"/>
                        </a:rPr>
                        <a:t>Vizyonumuz :</a:t>
                      </a:r>
                      <a:endParaRPr lang="tr-TR" sz="1200" b="1" dirty="0"/>
                    </a:p>
                  </a:txBody>
                  <a:tcPr/>
                </a:tc>
                <a:extLst>
                  <a:ext uri="{0D108BD9-81ED-4DB2-BD59-A6C34878D82A}">
                    <a16:rowId xmlns:a16="http://schemas.microsoft.com/office/drawing/2014/main" val="10001"/>
                  </a:ext>
                </a:extLst>
              </a:tr>
              <a:tr h="1768811">
                <a:tc>
                  <a:txBody>
                    <a:bodyPr/>
                    <a:lstStyle/>
                    <a:p>
                      <a:r>
                        <a:rPr kumimoji="0" lang="tr-TR" sz="1200" b="0" kern="1200" dirty="0">
                          <a:solidFill>
                            <a:schemeClr val="dk1"/>
                          </a:solidFill>
                          <a:latin typeface="+mn-lt"/>
                          <a:ea typeface="+mn-ea"/>
                          <a:cs typeface="+mn-cs"/>
                        </a:rPr>
                        <a:t>● Toplumun, eğitim düzeyini ve böylece yaşam kalitesini yükseltmek amacı ile eğitim ve öğretimi en üst düzeyde, bilimsel teknikleri kullanarak sunmak.</a:t>
                      </a:r>
                    </a:p>
                    <a:p>
                      <a:r>
                        <a:rPr kumimoji="0" lang="tr-TR" sz="1200" b="0" kern="1200" dirty="0">
                          <a:solidFill>
                            <a:schemeClr val="dk1"/>
                          </a:solidFill>
                          <a:latin typeface="+mn-lt"/>
                          <a:ea typeface="+mn-ea"/>
                          <a:cs typeface="+mn-cs"/>
                        </a:rPr>
                        <a:t>● Öğrencileri; duymaya, düşünmeye, özellikle araştırmaya yöneltmek, yeni bilgi ve uygulamaları geliştirip desteklemek.</a:t>
                      </a:r>
                    </a:p>
                    <a:p>
                      <a:r>
                        <a:rPr kumimoji="0" lang="tr-TR" sz="1200" b="0" kern="1200" dirty="0">
                          <a:solidFill>
                            <a:schemeClr val="dk1"/>
                          </a:solidFill>
                          <a:latin typeface="+mn-lt"/>
                          <a:ea typeface="+mn-ea"/>
                          <a:cs typeface="+mn-cs"/>
                        </a:rPr>
                        <a:t>● Arkadaşlık ilişkilerini, insan sevgisini geliştirmek, sorumluluk alabilecek  ‘Ben’i yaratmak ve yaşatmaktır.</a:t>
                      </a:r>
                    </a:p>
                    <a:p>
                      <a:endParaRPr lang="tr-TR" sz="1200" b="0" dirty="0"/>
                    </a:p>
                  </a:txBody>
                  <a:tcPr/>
                </a:tc>
                <a:extLst>
                  <a:ext uri="{0D108BD9-81ED-4DB2-BD59-A6C34878D82A}">
                    <a16:rowId xmlns:a16="http://schemas.microsoft.com/office/drawing/2014/main" val="10002"/>
                  </a:ext>
                </a:extLst>
              </a:tr>
              <a:tr h="408840">
                <a:tc>
                  <a:txBody>
                    <a:bodyPr/>
                    <a:lstStyle/>
                    <a:p>
                      <a:pPr>
                        <a:buFont typeface="Arial" pitchFamily="34" charset="0"/>
                        <a:buChar char="•"/>
                      </a:pPr>
                      <a:r>
                        <a:rPr kumimoji="0" lang="tr-TR" sz="1200" b="1" kern="1200" dirty="0">
                          <a:solidFill>
                            <a:schemeClr val="dk1"/>
                          </a:solidFill>
                          <a:latin typeface="+mn-lt"/>
                          <a:ea typeface="+mn-ea"/>
                          <a:cs typeface="+mn-cs"/>
                        </a:rPr>
                        <a:t> Misyonumuz :</a:t>
                      </a:r>
                      <a:r>
                        <a:rPr kumimoji="0" lang="tr-TR" sz="1200" b="0" kern="1200" dirty="0">
                          <a:solidFill>
                            <a:schemeClr val="dk1"/>
                          </a:solidFill>
                          <a:latin typeface="+mn-lt"/>
                          <a:ea typeface="+mn-ea"/>
                          <a:cs typeface="+mn-cs"/>
                        </a:rPr>
                        <a:t>	</a:t>
                      </a:r>
                      <a:endParaRPr lang="tr-TR" sz="1200" b="0" dirty="0"/>
                    </a:p>
                  </a:txBody>
                  <a:tcPr/>
                </a:tc>
                <a:extLst>
                  <a:ext uri="{0D108BD9-81ED-4DB2-BD59-A6C34878D82A}">
                    <a16:rowId xmlns:a16="http://schemas.microsoft.com/office/drawing/2014/main" val="10003"/>
                  </a:ext>
                </a:extLst>
              </a:tr>
              <a:tr h="1352621">
                <a:tc>
                  <a:txBody>
                    <a:bodyPr/>
                    <a:lstStyle/>
                    <a:p>
                      <a:r>
                        <a:rPr kumimoji="0" lang="tr-TR" sz="1200" b="0" kern="1200" dirty="0">
                          <a:solidFill>
                            <a:schemeClr val="dk1"/>
                          </a:solidFill>
                          <a:latin typeface="+mn-lt"/>
                          <a:ea typeface="+mn-ea"/>
                          <a:cs typeface="+mn-cs"/>
                        </a:rPr>
                        <a:t>● Eğitimde mükemmellik,</a:t>
                      </a:r>
                    </a:p>
                    <a:p>
                      <a:r>
                        <a:rPr kumimoji="0" lang="tr-TR" sz="1200" b="0" kern="1200" dirty="0">
                          <a:solidFill>
                            <a:schemeClr val="dk1"/>
                          </a:solidFill>
                          <a:latin typeface="+mn-lt"/>
                          <a:ea typeface="+mn-ea"/>
                          <a:cs typeface="+mn-cs"/>
                        </a:rPr>
                        <a:t>● Seçkin öğretmen kadrosu ile öğrenci-veli memnuniyeti ve mutluluğu yaratmak</a:t>
                      </a:r>
                    </a:p>
                    <a:p>
                      <a:r>
                        <a:rPr kumimoji="0" lang="tr-TR" sz="1200" b="0" kern="1200" dirty="0">
                          <a:solidFill>
                            <a:schemeClr val="dk1"/>
                          </a:solidFill>
                          <a:latin typeface="+mn-lt"/>
                          <a:ea typeface="+mn-ea"/>
                          <a:cs typeface="+mn-cs"/>
                        </a:rPr>
                        <a:t>● Tarihi doğal örgüsü ile ülkemizde seçkin ve örnek bir eğitim kurumu olmaktır.</a:t>
                      </a:r>
                    </a:p>
                    <a:p>
                      <a:r>
                        <a:rPr kumimoji="0" lang="tr-TR" sz="1200" b="0" kern="1200" dirty="0">
                          <a:solidFill>
                            <a:schemeClr val="dk1"/>
                          </a:solidFill>
                          <a:latin typeface="+mn-lt"/>
                          <a:ea typeface="+mn-ea"/>
                          <a:cs typeface="+mn-cs"/>
                        </a:rPr>
                        <a:t> </a:t>
                      </a:r>
                      <a:endParaRPr lang="tr-TR" sz="1200" b="0" dirty="0"/>
                    </a:p>
                  </a:txBody>
                  <a:tcPr/>
                </a:tc>
                <a:extLst>
                  <a:ext uri="{0D108BD9-81ED-4DB2-BD59-A6C34878D82A}">
                    <a16:rowId xmlns:a16="http://schemas.microsoft.com/office/drawing/2014/main" val="10004"/>
                  </a:ext>
                </a:extLst>
              </a:tr>
              <a:tr h="408840">
                <a:tc>
                  <a:txBody>
                    <a:bodyPr/>
                    <a:lstStyle/>
                    <a:p>
                      <a:pPr>
                        <a:buFont typeface="Arial" pitchFamily="34" charset="0"/>
                        <a:buChar char="•"/>
                      </a:pPr>
                      <a:r>
                        <a:rPr kumimoji="0" lang="tr-TR" sz="1200" b="1" kern="1200" dirty="0">
                          <a:solidFill>
                            <a:schemeClr val="dk1"/>
                          </a:solidFill>
                          <a:latin typeface="+mn-lt"/>
                          <a:ea typeface="+mn-ea"/>
                          <a:cs typeface="+mn-cs"/>
                        </a:rPr>
                        <a:t> Kurumumuzun Temel İlke ve</a:t>
                      </a:r>
                      <a:r>
                        <a:rPr kumimoji="0" lang="tr-TR" sz="1200" b="1" kern="1200" baseline="0" dirty="0">
                          <a:solidFill>
                            <a:schemeClr val="dk1"/>
                          </a:solidFill>
                          <a:latin typeface="+mn-lt"/>
                          <a:ea typeface="+mn-ea"/>
                          <a:cs typeface="+mn-cs"/>
                        </a:rPr>
                        <a:t> Değerleri:</a:t>
                      </a:r>
                      <a:endParaRPr lang="tr-TR" sz="1200" b="1" dirty="0"/>
                    </a:p>
                  </a:txBody>
                  <a:tcPr/>
                </a:tc>
                <a:extLst>
                  <a:ext uri="{0D108BD9-81ED-4DB2-BD59-A6C34878D82A}">
                    <a16:rowId xmlns:a16="http://schemas.microsoft.com/office/drawing/2014/main" val="10005"/>
                  </a:ext>
                </a:extLst>
              </a:tr>
              <a:tr h="2809289">
                <a:tc>
                  <a:txBody>
                    <a:bodyPr/>
                    <a:lstStyle/>
                    <a:p>
                      <a:endParaRPr kumimoji="0" lang="tr-TR" sz="1200" b="1" kern="1200" dirty="0">
                        <a:solidFill>
                          <a:schemeClr val="dk1"/>
                        </a:solidFill>
                        <a:latin typeface="+mn-lt"/>
                        <a:ea typeface="+mn-ea"/>
                        <a:cs typeface="+mn-cs"/>
                      </a:endParaRPr>
                    </a:p>
                    <a:p>
                      <a:r>
                        <a:rPr kumimoji="0" lang="tr-TR" sz="1200" b="1" kern="1200" dirty="0">
                          <a:solidFill>
                            <a:schemeClr val="dk1"/>
                          </a:solidFill>
                          <a:latin typeface="+mn-lt"/>
                          <a:ea typeface="+mn-ea"/>
                          <a:cs typeface="+mn-cs"/>
                        </a:rPr>
                        <a:t>1-</a:t>
                      </a:r>
                      <a:r>
                        <a:rPr kumimoji="0" lang="tr-TR" sz="1200" kern="1200" dirty="0">
                          <a:solidFill>
                            <a:schemeClr val="dk1"/>
                          </a:solidFill>
                          <a:latin typeface="+mn-lt"/>
                          <a:ea typeface="+mn-ea"/>
                          <a:cs typeface="+mn-cs"/>
                        </a:rPr>
                        <a:t>Atatürk ilke ve inkılâplarına bağlılık</a:t>
                      </a:r>
                    </a:p>
                    <a:p>
                      <a:r>
                        <a:rPr kumimoji="0" lang="tr-TR" sz="1200" b="1" kern="1200" dirty="0">
                          <a:solidFill>
                            <a:schemeClr val="dk1"/>
                          </a:solidFill>
                          <a:latin typeface="+mn-lt"/>
                          <a:ea typeface="+mn-ea"/>
                          <a:cs typeface="+mn-cs"/>
                        </a:rPr>
                        <a:t>2-</a:t>
                      </a:r>
                      <a:r>
                        <a:rPr kumimoji="0" lang="tr-TR" sz="1200" kern="1200" dirty="0">
                          <a:solidFill>
                            <a:schemeClr val="dk1"/>
                          </a:solidFill>
                          <a:latin typeface="+mn-lt"/>
                          <a:ea typeface="+mn-ea"/>
                          <a:cs typeface="+mn-cs"/>
                        </a:rPr>
                        <a:t>Çağdaşlık</a:t>
                      </a:r>
                    </a:p>
                    <a:p>
                      <a:r>
                        <a:rPr kumimoji="0" lang="tr-TR" sz="1200" b="1" kern="1200" dirty="0">
                          <a:solidFill>
                            <a:schemeClr val="dk1"/>
                          </a:solidFill>
                          <a:latin typeface="+mn-lt"/>
                          <a:ea typeface="+mn-ea"/>
                          <a:cs typeface="+mn-cs"/>
                        </a:rPr>
                        <a:t>3</a:t>
                      </a:r>
                      <a:r>
                        <a:rPr kumimoji="0" lang="tr-TR" sz="1200" kern="1200" dirty="0">
                          <a:solidFill>
                            <a:schemeClr val="dk1"/>
                          </a:solidFill>
                          <a:latin typeface="+mn-lt"/>
                          <a:ea typeface="+mn-ea"/>
                          <a:cs typeface="+mn-cs"/>
                        </a:rPr>
                        <a:t>-Güvenilirlik</a:t>
                      </a:r>
                    </a:p>
                    <a:p>
                      <a:r>
                        <a:rPr kumimoji="0" lang="tr-TR" sz="1200" b="1" kern="1200" dirty="0">
                          <a:solidFill>
                            <a:schemeClr val="dk1"/>
                          </a:solidFill>
                          <a:latin typeface="+mn-lt"/>
                          <a:ea typeface="+mn-ea"/>
                          <a:cs typeface="+mn-cs"/>
                        </a:rPr>
                        <a:t>4-</a:t>
                      </a:r>
                      <a:r>
                        <a:rPr kumimoji="0" lang="tr-TR" sz="1200" kern="1200" dirty="0">
                          <a:solidFill>
                            <a:schemeClr val="dk1"/>
                          </a:solidFill>
                          <a:latin typeface="+mn-lt"/>
                          <a:ea typeface="+mn-ea"/>
                          <a:cs typeface="+mn-cs"/>
                        </a:rPr>
                        <a:t>Hoşgörü</a:t>
                      </a:r>
                    </a:p>
                    <a:p>
                      <a:r>
                        <a:rPr kumimoji="0" lang="tr-TR" sz="1200" b="1" kern="1200" dirty="0">
                          <a:solidFill>
                            <a:schemeClr val="dk1"/>
                          </a:solidFill>
                          <a:latin typeface="+mn-lt"/>
                          <a:ea typeface="+mn-ea"/>
                          <a:cs typeface="+mn-cs"/>
                        </a:rPr>
                        <a:t>5-</a:t>
                      </a:r>
                      <a:r>
                        <a:rPr kumimoji="0" lang="tr-TR" sz="1200" kern="1200" dirty="0">
                          <a:solidFill>
                            <a:schemeClr val="dk1"/>
                          </a:solidFill>
                          <a:latin typeface="+mn-lt"/>
                          <a:ea typeface="+mn-ea"/>
                          <a:cs typeface="+mn-cs"/>
                        </a:rPr>
                        <a:t>Saygı ve sevgi</a:t>
                      </a:r>
                    </a:p>
                    <a:p>
                      <a:r>
                        <a:rPr kumimoji="0" lang="tr-TR" sz="1200" b="1" kern="1200" dirty="0">
                          <a:solidFill>
                            <a:schemeClr val="dk1"/>
                          </a:solidFill>
                          <a:latin typeface="+mn-lt"/>
                          <a:ea typeface="+mn-ea"/>
                          <a:cs typeface="+mn-cs"/>
                        </a:rPr>
                        <a:t>6-</a:t>
                      </a:r>
                      <a:r>
                        <a:rPr kumimoji="0" lang="tr-TR" sz="1200" kern="1200" dirty="0">
                          <a:solidFill>
                            <a:schemeClr val="dk1"/>
                          </a:solidFill>
                          <a:latin typeface="+mn-lt"/>
                          <a:ea typeface="+mn-ea"/>
                          <a:cs typeface="+mn-cs"/>
                        </a:rPr>
                        <a:t>Ortak sorumluluk bilinci</a:t>
                      </a:r>
                    </a:p>
                    <a:p>
                      <a:r>
                        <a:rPr kumimoji="0" lang="tr-TR" sz="1200" b="1" kern="1200" dirty="0">
                          <a:solidFill>
                            <a:schemeClr val="dk1"/>
                          </a:solidFill>
                          <a:latin typeface="+mn-lt"/>
                          <a:ea typeface="+mn-ea"/>
                          <a:cs typeface="+mn-cs"/>
                        </a:rPr>
                        <a:t>7-</a:t>
                      </a:r>
                      <a:r>
                        <a:rPr kumimoji="0" lang="tr-TR" sz="1200" kern="1200" dirty="0">
                          <a:solidFill>
                            <a:schemeClr val="dk1"/>
                          </a:solidFill>
                          <a:latin typeface="+mn-lt"/>
                          <a:ea typeface="+mn-ea"/>
                          <a:cs typeface="+mn-cs"/>
                        </a:rPr>
                        <a:t>Esneklik</a:t>
                      </a:r>
                    </a:p>
                    <a:p>
                      <a:r>
                        <a:rPr kumimoji="0" lang="tr-TR" sz="1200" b="1" kern="1200" dirty="0">
                          <a:solidFill>
                            <a:schemeClr val="dk1"/>
                          </a:solidFill>
                          <a:latin typeface="+mn-lt"/>
                          <a:ea typeface="+mn-ea"/>
                          <a:cs typeface="+mn-cs"/>
                        </a:rPr>
                        <a:t>8-</a:t>
                      </a:r>
                      <a:r>
                        <a:rPr kumimoji="0" lang="tr-TR" sz="1200" kern="1200" dirty="0">
                          <a:solidFill>
                            <a:schemeClr val="dk1"/>
                          </a:solidFill>
                          <a:latin typeface="+mn-lt"/>
                          <a:ea typeface="+mn-ea"/>
                          <a:cs typeface="+mn-cs"/>
                        </a:rPr>
                        <a:t>Eşitlik </a:t>
                      </a:r>
                    </a:p>
                    <a:p>
                      <a:r>
                        <a:rPr kumimoji="0" lang="tr-TR" sz="1200" b="1" kern="1200" dirty="0">
                          <a:solidFill>
                            <a:schemeClr val="dk1"/>
                          </a:solidFill>
                          <a:latin typeface="+mn-lt"/>
                          <a:ea typeface="+mn-ea"/>
                          <a:cs typeface="+mn-cs"/>
                        </a:rPr>
                        <a:t>9</a:t>
                      </a:r>
                      <a:r>
                        <a:rPr kumimoji="0" lang="tr-TR" sz="1200" kern="1200" dirty="0">
                          <a:solidFill>
                            <a:schemeClr val="dk1"/>
                          </a:solidFill>
                          <a:latin typeface="+mn-lt"/>
                          <a:ea typeface="+mn-ea"/>
                          <a:cs typeface="+mn-cs"/>
                        </a:rPr>
                        <a:t>-Eleştiriye açıklık</a:t>
                      </a:r>
                    </a:p>
                    <a:p>
                      <a:r>
                        <a:rPr kumimoji="0" lang="tr-TR" sz="1200" b="1" kern="1200" dirty="0">
                          <a:solidFill>
                            <a:schemeClr val="dk1"/>
                          </a:solidFill>
                          <a:latin typeface="+mn-lt"/>
                          <a:ea typeface="+mn-ea"/>
                          <a:cs typeface="+mn-cs"/>
                        </a:rPr>
                        <a:t>10-</a:t>
                      </a:r>
                      <a:r>
                        <a:rPr kumimoji="0" lang="tr-TR" sz="1200" kern="1200" dirty="0">
                          <a:solidFill>
                            <a:schemeClr val="dk1"/>
                          </a:solidFill>
                          <a:latin typeface="+mn-lt"/>
                          <a:ea typeface="+mn-ea"/>
                          <a:cs typeface="+mn-cs"/>
                        </a:rPr>
                        <a:t>Objektiflik</a:t>
                      </a:r>
                    </a:p>
                    <a:p>
                      <a:r>
                        <a:rPr kumimoji="0" lang="tr-TR" sz="1200" b="1" kern="1200" dirty="0">
                          <a:solidFill>
                            <a:schemeClr val="dk1"/>
                          </a:solidFill>
                          <a:latin typeface="+mn-lt"/>
                          <a:ea typeface="+mn-ea"/>
                          <a:cs typeface="+mn-cs"/>
                        </a:rPr>
                        <a:t>11-</a:t>
                      </a:r>
                      <a:r>
                        <a:rPr kumimoji="0" lang="tr-TR" sz="1200" kern="1200" dirty="0">
                          <a:solidFill>
                            <a:schemeClr val="dk1"/>
                          </a:solidFill>
                          <a:latin typeface="+mn-lt"/>
                          <a:ea typeface="+mn-ea"/>
                          <a:cs typeface="+mn-cs"/>
                        </a:rPr>
                        <a:t>Ekip anlayışı</a:t>
                      </a:r>
                    </a:p>
                    <a:p>
                      <a:endParaRPr lang="tr-TR" sz="1200" b="0" dirty="0"/>
                    </a:p>
                  </a:txBody>
                  <a:tcPr/>
                </a:tc>
                <a:extLst>
                  <a:ext uri="{0D108BD9-81ED-4DB2-BD59-A6C34878D82A}">
                    <a16:rowId xmlns:a16="http://schemas.microsoft.com/office/drawing/2014/main" val="10006"/>
                  </a:ext>
                </a:extLst>
              </a:tr>
            </a:tbl>
          </a:graphicData>
        </a:graphic>
      </p:graphicFrame>
      <p:sp>
        <p:nvSpPr>
          <p:cNvPr id="7" name="2 Metin Yer Tutucusu"/>
          <p:cNvSpPr>
            <a:spLocks noGrp="1"/>
          </p:cNvSpPr>
          <p:nvPr>
            <p:ph type="body" sz="half" idx="2"/>
          </p:nvPr>
        </p:nvSpPr>
        <p:spPr>
          <a:xfrm rot="16200000">
            <a:off x="-1673656" y="5013964"/>
            <a:ext cx="5544619" cy="1348324"/>
          </a:xfrm>
        </p:spPr>
        <p:txBody>
          <a:bodyPr>
            <a:normAutofit/>
          </a:bodyPr>
          <a:lstStyle/>
          <a:p>
            <a:pPr algn="ctr"/>
            <a:r>
              <a:rPr lang="tr-TR" sz="1800" dirty="0"/>
              <a:t>GÜMÜŞDERE İLKOKULU VE ORTAOKULU</a:t>
            </a:r>
          </a:p>
          <a:p>
            <a:pPr algn="ctr"/>
            <a:r>
              <a:rPr lang="tr-TR" sz="1800" dirty="0"/>
              <a:t>BRİFİNG DOSYASI</a:t>
            </a:r>
          </a:p>
        </p:txBody>
      </p:sp>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1" i="0" u="none" strike="noStrike" kern="1200" cap="none" spc="0" normalizeH="0" baseline="0" noProof="0" dirty="0">
                <a:ln>
                  <a:noFill/>
                </a:ln>
                <a:effectLst/>
                <a:uLnTx/>
                <a:uFillTx/>
                <a:latin typeface="+mn-lt"/>
                <a:ea typeface="+mn-ea"/>
                <a:cs typeface="+mn-cs"/>
              </a:rPr>
              <a:t>Kuruma İlişkin Genel ilgiler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2.BÖLÜM</a:t>
            </a:r>
            <a:br>
              <a:rPr lang="tr-TR" dirty="0"/>
            </a:br>
            <a:endParaRPr lang="tr-TR" dirty="0"/>
          </a:p>
        </p:txBody>
      </p:sp>
      <p:sp>
        <p:nvSpPr>
          <p:cNvPr id="2" name="1 Metin Yer Tutucusu"/>
          <p:cNvSpPr>
            <a:spLocks noGrp="1"/>
          </p:cNvSpPr>
          <p:nvPr>
            <p:ph type="body" idx="1"/>
          </p:nvPr>
        </p:nvSpPr>
        <p:spPr>
          <a:xfrm>
            <a:off x="914400" y="561257"/>
            <a:ext cx="5437414" cy="4859829"/>
          </a:xfrm>
        </p:spPr>
        <p:txBody>
          <a:bodyPr>
            <a:normAutofit/>
          </a:bodyPr>
          <a:lstStyle/>
          <a:p>
            <a:pPr algn="l"/>
            <a:endParaRPr lang="tr-TR" sz="2000" dirty="0"/>
          </a:p>
          <a:p>
            <a:pPr algn="l">
              <a:buFont typeface="Arial" pitchFamily="34" charset="0"/>
              <a:buChar char="•"/>
            </a:pPr>
            <a:r>
              <a:rPr lang="tr-TR" sz="2000" dirty="0"/>
              <a:t>KURUMUN TARİHÇESİ</a:t>
            </a:r>
          </a:p>
          <a:p>
            <a:pPr algn="l">
              <a:buFont typeface="Arial" pitchFamily="34" charset="0"/>
              <a:buChar char="•"/>
            </a:pPr>
            <a:endParaRPr lang="tr-TR" sz="2000" dirty="0"/>
          </a:p>
          <a:p>
            <a:pPr algn="l">
              <a:buFont typeface="Arial" pitchFamily="34" charset="0"/>
              <a:buChar char="•"/>
            </a:pPr>
            <a:r>
              <a:rPr lang="tr-TR" sz="2000" dirty="0"/>
              <a:t>KURUMDA OKUTULAN DERSLER</a:t>
            </a:r>
          </a:p>
          <a:p>
            <a:pPr algn="l">
              <a:buFont typeface="Arial" pitchFamily="34" charset="0"/>
              <a:buChar char="•"/>
            </a:pPr>
            <a:endParaRPr lang="tr-TR" sz="2000" dirty="0"/>
          </a:p>
          <a:p>
            <a:pPr algn="l">
              <a:buFont typeface="Arial" pitchFamily="34" charset="0"/>
              <a:buChar char="•"/>
            </a:pPr>
            <a:r>
              <a:rPr lang="tr-TR" sz="2000" dirty="0"/>
              <a:t>KURUMUN BİRİMLERİ</a:t>
            </a:r>
          </a:p>
          <a:p>
            <a:pPr algn="l">
              <a:buFont typeface="Arial" pitchFamily="34" charset="0"/>
              <a:buChar char="•"/>
            </a:pPr>
            <a:endParaRPr lang="tr-TR" sz="2000" dirty="0"/>
          </a:p>
          <a:p>
            <a:pPr algn="l">
              <a:buFont typeface="Arial" pitchFamily="34" charset="0"/>
              <a:buChar char="•"/>
            </a:pPr>
            <a:r>
              <a:rPr lang="tr-TR" sz="2000" dirty="0"/>
              <a:t>KURUM ÖĞRETMEN BİLGİLERİ</a:t>
            </a:r>
          </a:p>
          <a:p>
            <a:pPr algn="l">
              <a:buFont typeface="Arial" pitchFamily="34" charset="0"/>
              <a:buChar char="•"/>
            </a:pPr>
            <a:endParaRPr lang="tr-TR" sz="2000" dirty="0"/>
          </a:p>
          <a:p>
            <a:pPr algn="l">
              <a:buFont typeface="Arial" pitchFamily="34" charset="0"/>
              <a:buChar char="•"/>
            </a:pPr>
            <a:r>
              <a:rPr lang="tr-TR" sz="2000" dirty="0"/>
              <a:t>KURUMUN ÖĞRENCİ BİLGİLERİ</a:t>
            </a:r>
          </a:p>
          <a:p>
            <a:pPr algn="l"/>
            <a:r>
              <a:rPr lang="tr-TR" sz="20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idx="1"/>
            <p:extLst>
              <p:ext uri="{D42A27DB-BD31-4B8C-83A1-F6EECF244321}">
                <p14:modId xmlns:p14="http://schemas.microsoft.com/office/powerpoint/2010/main" val="197466093"/>
              </p:ext>
            </p:extLst>
          </p:nvPr>
        </p:nvGraphicFramePr>
        <p:xfrm>
          <a:off x="2272373" y="718456"/>
          <a:ext cx="4199866" cy="7923288"/>
        </p:xfrm>
        <a:graphic>
          <a:graphicData uri="http://schemas.openxmlformats.org/drawingml/2006/table">
            <a:tbl>
              <a:tblPr firstRow="1" bandRow="1">
                <a:tableStyleId>{5C22544A-7EE6-4342-B048-85BDC9FD1C3A}</a:tableStyleId>
              </a:tblPr>
              <a:tblGrid>
                <a:gridCol w="4199866">
                  <a:extLst>
                    <a:ext uri="{9D8B030D-6E8A-4147-A177-3AD203B41FA5}">
                      <a16:colId xmlns:a16="http://schemas.microsoft.com/office/drawing/2014/main" val="20000"/>
                    </a:ext>
                  </a:extLst>
                </a:gridCol>
              </a:tblGrid>
              <a:tr h="384940">
                <a:tc>
                  <a:txBody>
                    <a:bodyPr/>
                    <a:lstStyle/>
                    <a:p>
                      <a:endParaRPr lang="tr-TR" sz="1200" b="0" dirty="0"/>
                    </a:p>
                  </a:txBody>
                  <a:tcPr marL="75925" marR="75925"/>
                </a:tc>
                <a:extLst>
                  <a:ext uri="{0D108BD9-81ED-4DB2-BD59-A6C34878D82A}">
                    <a16:rowId xmlns:a16="http://schemas.microsoft.com/office/drawing/2014/main" val="10000"/>
                  </a:ext>
                </a:extLst>
              </a:tr>
              <a:tr h="447808">
                <a:tc>
                  <a:txBody>
                    <a:bodyPr/>
                    <a:lstStyle/>
                    <a:p>
                      <a:pPr>
                        <a:buFont typeface="Arial" pitchFamily="34" charset="0"/>
                        <a:buChar char="•"/>
                      </a:pPr>
                      <a:r>
                        <a:rPr kumimoji="0" lang="tr-TR" sz="1400" b="1" kern="1200" dirty="0">
                          <a:solidFill>
                            <a:schemeClr val="dk1"/>
                          </a:solidFill>
                          <a:latin typeface="+mn-lt"/>
                          <a:ea typeface="+mn-ea"/>
                          <a:cs typeface="+mn-cs"/>
                        </a:rPr>
                        <a:t>Kurumumuzun</a:t>
                      </a:r>
                      <a:r>
                        <a:rPr kumimoji="0" lang="tr-TR" sz="1400" b="1" kern="1200" baseline="0" dirty="0">
                          <a:solidFill>
                            <a:schemeClr val="dk1"/>
                          </a:solidFill>
                          <a:latin typeface="+mn-lt"/>
                          <a:ea typeface="+mn-ea"/>
                          <a:cs typeface="+mn-cs"/>
                        </a:rPr>
                        <a:t> Tarihçesi :</a:t>
                      </a:r>
                      <a:endParaRPr lang="tr-TR" sz="1400" b="1" dirty="0"/>
                    </a:p>
                  </a:txBody>
                  <a:tcPr marL="75925" marR="75925"/>
                </a:tc>
                <a:extLst>
                  <a:ext uri="{0D108BD9-81ED-4DB2-BD59-A6C34878D82A}">
                    <a16:rowId xmlns:a16="http://schemas.microsoft.com/office/drawing/2014/main" val="10001"/>
                  </a:ext>
                </a:extLst>
              </a:tr>
              <a:tr h="5744815">
                <a:tc>
                  <a:txBody>
                    <a:bodyPr/>
                    <a:lstStyle/>
                    <a:p>
                      <a:r>
                        <a:rPr lang="tr-TR" sz="1400" dirty="0"/>
                        <a:t>             Gümüşdere İlkokulu</a:t>
                      </a:r>
                      <a:r>
                        <a:rPr lang="tr-TR" sz="1400" baseline="0" dirty="0"/>
                        <a:t> ve Ortaokulu ,Gümüşdere Köyü halkının </a:t>
                      </a:r>
                      <a:r>
                        <a:rPr lang="tr-TR" sz="1400" dirty="0"/>
                        <a:t>1923 yılı sonunda Selanik’ten gelmesiyle  1926 yılında iki katlı ahşap bir binada eğitim ve öğretime başlamıştır. İki sınıfı olan ve üç yıllık eğitim veren bu okuldan ilk mezunlar  1930-1931 öğretim yılı sonunda verilmiştir.</a:t>
                      </a:r>
                    </a:p>
                    <a:p>
                      <a:r>
                        <a:rPr lang="tr-TR" sz="1400" dirty="0"/>
                        <a:t>    </a:t>
                      </a:r>
                    </a:p>
                    <a:p>
                      <a:r>
                        <a:rPr lang="tr-TR" sz="1400" dirty="0"/>
                        <a:t>             </a:t>
                      </a:r>
                      <a:r>
                        <a:rPr lang="tr-TR" sz="1400" dirty="0" err="1"/>
                        <a:t>Gümüşdere</a:t>
                      </a:r>
                      <a:r>
                        <a:rPr lang="tr-TR" sz="1400" dirty="0"/>
                        <a:t> ilkokulu 1941 yılında beş yıllık olarak öğretime devam ederken 1942 -1943 yıllarında okulun öğretmeninin askere alınmasıyla iki yıl kapalı kalmıştır. Eğitim ve öğretim etkinlikleri 1944 yılından beri aralıksız olarak sürdürülmektedir.</a:t>
                      </a:r>
                    </a:p>
                    <a:p>
                      <a:r>
                        <a:rPr lang="tr-TR" sz="1400" dirty="0"/>
                        <a:t>     1953 yılında iki sınıflı olarak yapılan yeni binaya sonradan ek bir sınıf daha eklenmiştir.</a:t>
                      </a:r>
                    </a:p>
                    <a:p>
                      <a:r>
                        <a:rPr lang="tr-TR" sz="1400" dirty="0"/>
                        <a:t>     1975 yılında okul bahçesine İlhan ATAKOL adına bir derslik yaptırılarak okulumuza bağışlanmıştır.</a:t>
                      </a:r>
                    </a:p>
                    <a:p>
                      <a:r>
                        <a:rPr lang="tr-TR" sz="1400" dirty="0"/>
                        <a:t>     1997 yılında sekiz yıla çıkan ilköğretim uygulamasıyla birlikte isim değişikliği olmuş ve “Gümüşdere İlköğretim Okulu” olarak eğitim öğretimini sürdürmüştür.</a:t>
                      </a:r>
                    </a:p>
                    <a:p>
                      <a:r>
                        <a:rPr lang="tr-TR" sz="1400" dirty="0"/>
                        <a:t>     2000 yılında Hasan BERBER tarafından yaptırılan özel eğitim sınıfı ise okulumuzun hizmetine sunulmuştur.</a:t>
                      </a:r>
                    </a:p>
                    <a:p>
                      <a:r>
                        <a:rPr lang="tr-TR" sz="1400" dirty="0"/>
                        <a:t>    Okul binamız,</a:t>
                      </a:r>
                      <a:r>
                        <a:rPr lang="tr-TR" sz="1400" baseline="0" dirty="0"/>
                        <a:t> </a:t>
                      </a:r>
                      <a:r>
                        <a:rPr lang="tr-TR" sz="1400" dirty="0"/>
                        <a:t>2012 yılında ise Kanal D tarafından, 2015 yılında ise İstanbul Teknik Üniversitesi öğrencileri tarafından</a:t>
                      </a:r>
                      <a:r>
                        <a:rPr lang="tr-TR" sz="1400" baseline="0" dirty="0"/>
                        <a:t> bir sosyal sorumluluk projesi kapsamında yenilenmiştir.</a:t>
                      </a:r>
                    </a:p>
                    <a:p>
                      <a:br>
                        <a:rPr lang="tr-TR" sz="1400" dirty="0"/>
                      </a:br>
                      <a:r>
                        <a:rPr lang="tr-TR" sz="1400" dirty="0"/>
                        <a:t>Okulumuz halen aynı binada ilkokul ve ortaokul olarak ikili</a:t>
                      </a:r>
                      <a:r>
                        <a:rPr lang="tr-TR" sz="1400" baseline="0" dirty="0"/>
                        <a:t> eğitim formatında </a:t>
                      </a:r>
                      <a:r>
                        <a:rPr lang="tr-TR" sz="1400" dirty="0"/>
                        <a:t>eğitim öğretime devam etmektedir.</a:t>
                      </a:r>
                    </a:p>
                  </a:txBody>
                  <a:tcPr marL="75925" marR="75925"/>
                </a:tc>
                <a:extLst>
                  <a:ext uri="{0D108BD9-81ED-4DB2-BD59-A6C34878D82A}">
                    <a16:rowId xmlns:a16="http://schemas.microsoft.com/office/drawing/2014/main" val="10002"/>
                  </a:ext>
                </a:extLst>
              </a:tr>
              <a:tr h="384940">
                <a:tc>
                  <a:txBody>
                    <a:bodyPr/>
                    <a:lstStyle/>
                    <a:p>
                      <a:endParaRPr kumimoji="0" lang="tr-TR" sz="1200" kern="1200" dirty="0">
                        <a:solidFill>
                          <a:schemeClr val="dk1"/>
                        </a:solidFill>
                        <a:latin typeface="+mn-lt"/>
                        <a:ea typeface="+mn-ea"/>
                        <a:cs typeface="+mn-cs"/>
                      </a:endParaRPr>
                    </a:p>
                  </a:txBody>
                  <a:tcPr marL="75925" marR="75925"/>
                </a:tc>
                <a:extLst>
                  <a:ext uri="{0D108BD9-81ED-4DB2-BD59-A6C34878D82A}">
                    <a16:rowId xmlns:a16="http://schemas.microsoft.com/office/drawing/2014/main" val="10003"/>
                  </a:ext>
                </a:extLst>
              </a:tr>
            </a:tbl>
          </a:graphicData>
        </a:graphic>
      </p:graphicFrame>
      <p:sp>
        <p:nvSpPr>
          <p:cNvPr id="11" name="2 Metin Yer Tutucusu"/>
          <p:cNvSpPr>
            <a:spLocks noGrp="1"/>
          </p:cNvSpPr>
          <p:nvPr>
            <p:ph type="body" sz="half" idx="2"/>
          </p:nvPr>
        </p:nvSpPr>
        <p:spPr>
          <a:xfrm rot="16200000">
            <a:off x="-1673656" y="5013964"/>
            <a:ext cx="5544619" cy="1348324"/>
          </a:xfrm>
        </p:spPr>
        <p:txBody>
          <a:bodyPr>
            <a:normAutofit/>
          </a:bodyPr>
          <a:lstStyle/>
          <a:p>
            <a:pPr algn="ctr"/>
            <a:r>
              <a:rPr lang="tr-TR" sz="1800" dirty="0"/>
              <a:t>GÜMÜŞDERE İLKOKULU VE ORTAOKULU</a:t>
            </a:r>
          </a:p>
          <a:p>
            <a:pPr algn="ctr"/>
            <a:r>
              <a:rPr lang="tr-TR" sz="1800" dirty="0"/>
              <a:t>BRİFİNG DOSYASI</a:t>
            </a:r>
          </a:p>
        </p:txBody>
      </p:sp>
      <p:sp>
        <p:nvSpPr>
          <p:cNvPr id="9"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1" i="0" u="none" strike="noStrike" kern="1200" cap="none" spc="0" normalizeH="0" baseline="0" noProof="0" dirty="0">
                <a:ln>
                  <a:noFill/>
                </a:ln>
                <a:effectLst/>
                <a:uLnTx/>
                <a:uFillTx/>
                <a:latin typeface="+mn-lt"/>
                <a:ea typeface="+mn-ea"/>
                <a:cs typeface="+mn-cs"/>
              </a:rPr>
              <a:t>Kurumun Tarihçesi</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Paralaks</Template>
  <TotalTime>329</TotalTime>
  <Words>1950</Words>
  <Application>Microsoft Office PowerPoint</Application>
  <PresentationFormat>Ekran Gösterisi (4:3)</PresentationFormat>
  <Paragraphs>324</Paragraphs>
  <Slides>27</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Calibri</vt:lpstr>
      <vt:lpstr>Corbel</vt:lpstr>
      <vt:lpstr>Wingdings 2</vt:lpstr>
      <vt:lpstr>Paralaks</vt:lpstr>
      <vt:lpstr>GÜMÜŞDERE İLKOKULU VE ORTAOKULU   BRİFİNG DOSYASI  </vt:lpstr>
      <vt:lpstr>PowerPoint Sunusu</vt:lpstr>
      <vt:lpstr>PowerPoint Sunusu</vt:lpstr>
      <vt:lpstr>PowerPoint Sunusu</vt:lpstr>
      <vt:lpstr>1.BÖLÜM </vt:lpstr>
      <vt:lpstr>PowerPoint Sunusu</vt:lpstr>
      <vt:lpstr>PowerPoint Sunusu</vt:lpstr>
      <vt:lpstr>2.BÖLÜM </vt:lpstr>
      <vt:lpstr>PowerPoint Sunusu</vt:lpstr>
      <vt:lpstr>Kurumda Okutulan Dersler (Tüm Sınıflar)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3.BÖLÜM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GÜMÜŞDERE İLKOKULU VE ORTAOKULU   BRİFİNG DOSYASI</dc:title>
  <dc:creator>saffettin</dc:creator>
  <cp:lastModifiedBy>sema akgün</cp:lastModifiedBy>
  <cp:revision>44</cp:revision>
  <dcterms:modified xsi:type="dcterms:W3CDTF">2020-06-03T18:12:30Z</dcterms:modified>
</cp:coreProperties>
</file>